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61" r:id="rId5"/>
    <p:sldId id="266" r:id="rId6"/>
    <p:sldId id="267" r:id="rId7"/>
    <p:sldId id="268" r:id="rId8"/>
    <p:sldId id="262" r:id="rId9"/>
    <p:sldId id="296" r:id="rId10"/>
    <p:sldId id="269" r:id="rId11"/>
    <p:sldId id="304" r:id="rId12"/>
    <p:sldId id="270" r:id="rId13"/>
    <p:sldId id="275" r:id="rId14"/>
    <p:sldId id="271" r:id="rId15"/>
    <p:sldId id="272" r:id="rId16"/>
    <p:sldId id="273" r:id="rId17"/>
    <p:sldId id="282" r:id="rId18"/>
    <p:sldId id="264" r:id="rId19"/>
    <p:sldId id="299" r:id="rId20"/>
    <p:sldId id="276" r:id="rId21"/>
    <p:sldId id="300" r:id="rId22"/>
    <p:sldId id="277" r:id="rId23"/>
    <p:sldId id="278" r:id="rId24"/>
    <p:sldId id="303" r:id="rId25"/>
    <p:sldId id="279" r:id="rId26"/>
    <p:sldId id="298" r:id="rId27"/>
    <p:sldId id="283" r:id="rId28"/>
    <p:sldId id="280" r:id="rId29"/>
    <p:sldId id="305" r:id="rId30"/>
    <p:sldId id="306" r:id="rId31"/>
    <p:sldId id="307" r:id="rId32"/>
    <p:sldId id="284" r:id="rId33"/>
    <p:sldId id="285" r:id="rId34"/>
    <p:sldId id="287" r:id="rId35"/>
    <p:sldId id="289" r:id="rId36"/>
    <p:sldId id="297" r:id="rId37"/>
    <p:sldId id="290" r:id="rId38"/>
    <p:sldId id="301" r:id="rId39"/>
    <p:sldId id="291" r:id="rId40"/>
    <p:sldId id="292" r:id="rId41"/>
    <p:sldId id="293" r:id="rId42"/>
    <p:sldId id="286" r:id="rId43"/>
    <p:sldId id="302" r:id="rId44"/>
  </p:sldIdLst>
  <p:sldSz cx="12192000" cy="6858000"/>
  <p:notesSz cx="6858000" cy="9144000"/>
  <p:embeddedFontLst>
    <p:embeddedFont>
      <p:font typeface="Pretendard Light" panose="020B0600000101010101" charset="-127"/>
      <p:regular r:id="rId47"/>
    </p:embeddedFont>
    <p:embeddedFont>
      <p:font typeface="나눔스퀘어 네오 Bold" panose="020B0600000101010101" charset="-127"/>
      <p:bold r:id="rId48"/>
    </p:embeddedFont>
    <p:embeddedFont>
      <p:font typeface="나눔스퀘어 네오 ExtraBold" panose="020B0600000101010101" charset="-127"/>
      <p:bold r:id="rId49"/>
    </p:embeddedFont>
    <p:embeddedFont>
      <p:font typeface="나눔스퀘어 네오 Heavy" panose="020B0600000101010101" charset="-127"/>
      <p:bold r:id="rId50"/>
    </p:embeddedFont>
    <p:embeddedFont>
      <p:font typeface="나눔스퀘어 네오 Light" panose="020B0600000101010101" charset="-127"/>
      <p:regular r:id="rId51"/>
    </p:embeddedFont>
    <p:embeddedFont>
      <p:font typeface="Pretendard SemiBold" panose="020B0600000101010101" charset="0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63701E36-2C86-4FD5-BB7B-01CC5C435162}">
          <p14:sldIdLst>
            <p14:sldId id="256"/>
          </p14:sldIdLst>
        </p14:section>
        <p14:section name="1.개요" id="{2F288B73-4FAA-472A-8D33-4C2F5EF867A4}">
          <p14:sldIdLst>
            <p14:sldId id="257"/>
            <p14:sldId id="258"/>
            <p14:sldId id="261"/>
            <p14:sldId id="266"/>
            <p14:sldId id="267"/>
          </p14:sldIdLst>
        </p14:section>
        <p14:section name="2.주요기능" id="{7611D11B-CC71-4C1C-8D0D-B4A1835C8EB2}">
          <p14:sldIdLst>
            <p14:sldId id="268"/>
            <p14:sldId id="262"/>
            <p14:sldId id="296"/>
            <p14:sldId id="269"/>
            <p14:sldId id="304"/>
            <p14:sldId id="270"/>
            <p14:sldId id="275"/>
            <p14:sldId id="271"/>
            <p14:sldId id="272"/>
            <p14:sldId id="273"/>
          </p14:sldIdLst>
        </p14:section>
        <p14:section name="3.시스템 구조" id="{3C00D698-8C2C-4B31-9DC2-57B0EDAC0FD4}">
          <p14:sldIdLst>
            <p14:sldId id="282"/>
            <p14:sldId id="264"/>
            <p14:sldId id="299"/>
            <p14:sldId id="276"/>
            <p14:sldId id="300"/>
            <p14:sldId id="277"/>
            <p14:sldId id="278"/>
            <p14:sldId id="303"/>
            <p14:sldId id="279"/>
            <p14:sldId id="298"/>
          </p14:sldIdLst>
        </p14:section>
        <p14:section name="4. 개발과정" id="{7512CD5D-987D-493D-914C-04032486A1AA}">
          <p14:sldIdLst>
            <p14:sldId id="283"/>
            <p14:sldId id="280"/>
            <p14:sldId id="305"/>
            <p14:sldId id="306"/>
            <p14:sldId id="307"/>
          </p14:sldIdLst>
        </p14:section>
        <p14:section name="5. 시연" id="{7899E9E4-3EC0-4191-9117-3E4BE4FCAEBE}">
          <p14:sldIdLst>
            <p14:sldId id="284"/>
          </p14:sldIdLst>
        </p14:section>
        <p14:section name="6. 결과 및 결론" id="{58ECC13A-4AE4-478F-86BF-A0AE60CBD186}">
          <p14:sldIdLst>
            <p14:sldId id="285"/>
            <p14:sldId id="287"/>
            <p14:sldId id="289"/>
            <p14:sldId id="297"/>
            <p14:sldId id="290"/>
            <p14:sldId id="301"/>
            <p14:sldId id="291"/>
            <p14:sldId id="292"/>
            <p14:sldId id="293"/>
            <p14:sldId id="286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2" pos="211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pos="415" userDrawn="1">
          <p15:clr>
            <a:srgbClr val="A4A3A4"/>
          </p15:clr>
        </p15:guide>
        <p15:guide id="6" pos="665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pos="3976" userDrawn="1">
          <p15:clr>
            <a:srgbClr val="A4A3A4"/>
          </p15:clr>
        </p15:guide>
        <p15:guide id="11" pos="37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7CCD"/>
    <a:srgbClr val="8F9EC4"/>
    <a:srgbClr val="2C3562"/>
    <a:srgbClr val="11359A"/>
    <a:srgbClr val="9FA9D8"/>
    <a:srgbClr val="CF8E4A"/>
    <a:srgbClr val="5C6989"/>
    <a:srgbClr val="E7EAED"/>
    <a:srgbClr val="455F9E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432" autoAdjust="0"/>
  </p:normalViewPr>
  <p:slideViewPr>
    <p:cSldViewPr snapToGrid="0">
      <p:cViewPr varScale="1">
        <p:scale>
          <a:sx n="80" d="100"/>
          <a:sy n="80" d="100"/>
        </p:scale>
        <p:origin x="1224" y="276"/>
      </p:cViewPr>
      <p:guideLst>
        <p:guide pos="211"/>
        <p:guide pos="3840"/>
        <p:guide pos="7469"/>
        <p:guide pos="415"/>
        <p:guide pos="665"/>
        <p:guide orient="horz" pos="346"/>
        <p:guide orient="horz" pos="2160"/>
        <p:guide pos="3976"/>
        <p:guide pos="37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01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v>시작일+Sheet1!$D$3:$D$22</c:v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Sheet1!$C$3:$C$22</c:f>
              <c:strCache>
                <c:ptCount val="20"/>
                <c:pt idx="0">
                  <c:v>주제 선정</c:v>
                </c:pt>
                <c:pt idx="1">
                  <c:v>요구사항(기능 및 서비스) 파악</c:v>
                </c:pt>
                <c:pt idx="2">
                  <c:v>협업 환경 설정</c:v>
                </c:pt>
                <c:pt idx="3">
                  <c:v>기술 스택 결정</c:v>
                </c:pt>
                <c:pt idx="4">
                  <c:v>요구사항 명세서</c:v>
                </c:pt>
                <c:pt idx="5">
                  <c:v>DB(ERD)</c:v>
                </c:pt>
                <c:pt idx="6">
                  <c:v>WBS</c:v>
                </c:pt>
                <c:pt idx="7">
                  <c:v>유스케이스 명세서</c:v>
                </c:pt>
                <c:pt idx="8">
                  <c:v>API 명세서</c:v>
                </c:pt>
                <c:pt idx="9">
                  <c:v>화면(와이어프레임)</c:v>
                </c:pt>
                <c:pt idx="10">
                  <c:v>코딩 컨벤션</c:v>
                </c:pt>
                <c:pt idx="11">
                  <c:v>개발 환경 설정</c:v>
                </c:pt>
                <c:pt idx="12">
                  <c:v>회원관리/신고/후기</c:v>
                </c:pt>
                <c:pt idx="13">
                  <c:v>매물관리</c:v>
                </c:pt>
                <c:pt idx="14">
                  <c:v>거래(계약)</c:v>
                </c:pt>
                <c:pt idx="15">
                  <c:v>게시판/채팅</c:v>
                </c:pt>
                <c:pt idx="16">
                  <c:v>대출/알림</c:v>
                </c:pt>
                <c:pt idx="17">
                  <c:v>단위 테스트</c:v>
                </c:pt>
                <c:pt idx="18">
                  <c:v>통합 테스트</c:v>
                </c:pt>
                <c:pt idx="19">
                  <c:v>단위별 수정</c:v>
                </c:pt>
              </c:strCache>
            </c:strRef>
          </c:cat>
          <c:val>
            <c:numRef>
              <c:f>Sheet1!$D$3:$D$22</c:f>
              <c:numCache>
                <c:formatCode>m/d/yyyy</c:formatCode>
                <c:ptCount val="20"/>
                <c:pt idx="0">
                  <c:v>45632</c:v>
                </c:pt>
                <c:pt idx="1">
                  <c:v>45635</c:v>
                </c:pt>
                <c:pt idx="2">
                  <c:v>45635</c:v>
                </c:pt>
                <c:pt idx="3">
                  <c:v>45635</c:v>
                </c:pt>
                <c:pt idx="4">
                  <c:v>45636</c:v>
                </c:pt>
                <c:pt idx="5">
                  <c:v>45636</c:v>
                </c:pt>
                <c:pt idx="6">
                  <c:v>45636</c:v>
                </c:pt>
                <c:pt idx="7">
                  <c:v>45642</c:v>
                </c:pt>
                <c:pt idx="8">
                  <c:v>45642</c:v>
                </c:pt>
                <c:pt idx="9">
                  <c:v>45642</c:v>
                </c:pt>
                <c:pt idx="10">
                  <c:v>45646</c:v>
                </c:pt>
                <c:pt idx="11">
                  <c:v>45646</c:v>
                </c:pt>
                <c:pt idx="12">
                  <c:v>45649</c:v>
                </c:pt>
                <c:pt idx="13">
                  <c:v>45649</c:v>
                </c:pt>
                <c:pt idx="14">
                  <c:v>45649</c:v>
                </c:pt>
                <c:pt idx="15">
                  <c:v>45649</c:v>
                </c:pt>
                <c:pt idx="16">
                  <c:v>45649</c:v>
                </c:pt>
                <c:pt idx="17">
                  <c:v>45667</c:v>
                </c:pt>
                <c:pt idx="18">
                  <c:v>45669</c:v>
                </c:pt>
                <c:pt idx="19">
                  <c:v>45672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85-4DC8-A1F7-6FB52A153CB7}"/>
            </c:ext>
          </c:extLst>
        </c:ser>
        <c:ser>
          <c:idx val="1"/>
          <c:order val="1"/>
          <c:tx>
            <c:v>소요일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Sheet1!$C$3:$C$22</c:f>
              <c:strCache>
                <c:ptCount val="20"/>
                <c:pt idx="0">
                  <c:v>주제 선정</c:v>
                </c:pt>
                <c:pt idx="1">
                  <c:v>요구사항(기능 및 서비스) 파악</c:v>
                </c:pt>
                <c:pt idx="2">
                  <c:v>협업 환경 설정</c:v>
                </c:pt>
                <c:pt idx="3">
                  <c:v>기술 스택 결정</c:v>
                </c:pt>
                <c:pt idx="4">
                  <c:v>요구사항 명세서</c:v>
                </c:pt>
                <c:pt idx="5">
                  <c:v>DB(ERD)</c:v>
                </c:pt>
                <c:pt idx="6">
                  <c:v>WBS</c:v>
                </c:pt>
                <c:pt idx="7">
                  <c:v>유스케이스 명세서</c:v>
                </c:pt>
                <c:pt idx="8">
                  <c:v>API 명세서</c:v>
                </c:pt>
                <c:pt idx="9">
                  <c:v>화면(와이어프레임)</c:v>
                </c:pt>
                <c:pt idx="10">
                  <c:v>코딩 컨벤션</c:v>
                </c:pt>
                <c:pt idx="11">
                  <c:v>개발 환경 설정</c:v>
                </c:pt>
                <c:pt idx="12">
                  <c:v>회원관리/신고/후기</c:v>
                </c:pt>
                <c:pt idx="13">
                  <c:v>매물관리</c:v>
                </c:pt>
                <c:pt idx="14">
                  <c:v>거래(계약)</c:v>
                </c:pt>
                <c:pt idx="15">
                  <c:v>게시판/채팅</c:v>
                </c:pt>
                <c:pt idx="16">
                  <c:v>대출/알림</c:v>
                </c:pt>
                <c:pt idx="17">
                  <c:v>단위 테스트</c:v>
                </c:pt>
                <c:pt idx="18">
                  <c:v>통합 테스트</c:v>
                </c:pt>
                <c:pt idx="19">
                  <c:v>단위별 수정</c:v>
                </c:pt>
              </c:strCache>
            </c:strRef>
          </c:cat>
          <c:val>
            <c:numRef>
              <c:f>Sheet1!$F$3:$F$22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1</c:v>
                </c:pt>
                <c:pt idx="11">
                  <c:v>1</c:v>
                </c:pt>
                <c:pt idx="12">
                  <c:v>19</c:v>
                </c:pt>
                <c:pt idx="13">
                  <c:v>19</c:v>
                </c:pt>
                <c:pt idx="14">
                  <c:v>19</c:v>
                </c:pt>
                <c:pt idx="15">
                  <c:v>19</c:v>
                </c:pt>
                <c:pt idx="16">
                  <c:v>19</c:v>
                </c:pt>
                <c:pt idx="17">
                  <c:v>3</c:v>
                </c:pt>
                <c:pt idx="18">
                  <c:v>3</c:v>
                </c:pt>
                <c:pt idx="19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85-4DC8-A1F7-6FB52A153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4603855"/>
        <c:axId val="1334604815"/>
      </c:barChart>
      <c:catAx>
        <c:axId val="133460385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pPr>
            <a:endParaRPr lang="ko-KR"/>
          </a:p>
        </c:txPr>
        <c:crossAx val="1334604815"/>
        <c:crosses val="autoZero"/>
        <c:auto val="1"/>
        <c:lblAlgn val="ctr"/>
        <c:lblOffset val="100"/>
        <c:noMultiLvlLbl val="0"/>
      </c:catAx>
      <c:valAx>
        <c:axId val="1334604815"/>
        <c:scaling>
          <c:orientation val="minMax"/>
          <c:max val="45674"/>
          <c:min val="45632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m/d/yyyy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pPr>
            <a:endParaRPr lang="ko-KR"/>
          </a:p>
        </c:txPr>
        <c:crossAx val="1334603855"/>
        <c:crosses val="autoZero"/>
        <c:crossBetween val="between"/>
        <c:majorUnit val="7"/>
        <c:min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나눔스퀘어 네오 Bold" panose="00000800000000000000" pitchFamily="2" charset="-127"/>
          <a:ea typeface="나눔스퀘어 네오 Bold" panose="00000800000000000000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D043D45-BBA3-9EA2-EC69-CBF27F0B34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498119-D297-0A79-E66C-A215409437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4A8EF-568C-4FB4-8404-D298D66667DB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9B971A-5D96-F90F-9A49-55BB2E48CE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A72957-D7E5-B028-78F2-2AABCBD765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BE414-D1F4-4AAE-95FD-CBA437511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7202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1DB07-216C-44CF-8F8A-886EC089287B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667B9-5F25-4C63-B49C-DBE01A5B1F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2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상한 </a:t>
            </a:r>
            <a:r>
              <a:rPr lang="ko-KR" altLang="en-US" dirty="0" err="1"/>
              <a:t>중개수수료율</a:t>
            </a:r>
            <a:r>
              <a:rPr lang="ko-KR" altLang="en-US" dirty="0"/>
              <a:t> 서울 매매 </a:t>
            </a:r>
            <a:r>
              <a:rPr lang="en-US" altLang="ko-KR" dirty="0"/>
              <a:t>12</a:t>
            </a:r>
            <a:r>
              <a:rPr lang="ko-KR" altLang="en-US" dirty="0"/>
              <a:t>억 </a:t>
            </a:r>
            <a:r>
              <a:rPr lang="en-US" altLang="ko-KR" dirty="0"/>
              <a:t>- 0.6</a:t>
            </a:r>
          </a:p>
          <a:p>
            <a:r>
              <a:rPr lang="ko-KR" altLang="en-US" dirty="0"/>
              <a:t>전세 </a:t>
            </a:r>
            <a:r>
              <a:rPr lang="en-US" altLang="ko-KR" dirty="0"/>
              <a:t>0.4</a:t>
            </a:r>
          </a:p>
          <a:p>
            <a:r>
              <a:rPr lang="ko-KR" altLang="en-US" dirty="0"/>
              <a:t>빌라 전세 </a:t>
            </a:r>
            <a:r>
              <a:rPr lang="en-US" altLang="ko-KR" dirty="0"/>
              <a:t>0.3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428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ADF3C-9E1B-4D95-7722-0E11AD9B8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5B86F1-3A3A-A5AD-F688-A8EAB997A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A161EC-0154-8D8A-9F30-6B4FFE173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D226BB-DF4C-6C64-C491-D8650D66AF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539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AFED8-EB04-B9E1-891D-1F2B13D7A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B6C967-8181-9E7B-E46F-B1E6A80A4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2BDA7A-03A6-8B3A-4F38-CA5D11045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A8A52-F032-93EE-22F3-E867EC668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431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DDDC4-21B2-CE58-23C6-FF21B3A28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F94480-A471-C7E2-17F0-F02556EFE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1E7717-C8D3-A319-42B7-59F0DD281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A9597-317C-78D1-CCEB-F5FF26C82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704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거래 프로세스</a:t>
            </a:r>
            <a:r>
              <a:rPr lang="en-US" altLang="ko-KR" dirty="0"/>
              <a:t>, </a:t>
            </a:r>
            <a:r>
              <a:rPr lang="ko-KR" altLang="en-US" dirty="0"/>
              <a:t>플랫폼</a:t>
            </a:r>
            <a:r>
              <a:rPr lang="en-US" altLang="ko-KR" dirty="0"/>
              <a:t>-</a:t>
            </a:r>
            <a:r>
              <a:rPr lang="ko-KR" altLang="en-US" dirty="0"/>
              <a:t>중개인</a:t>
            </a:r>
            <a:r>
              <a:rPr lang="en-US" altLang="ko-KR" dirty="0"/>
              <a:t>-</a:t>
            </a:r>
            <a:r>
              <a:rPr lang="ko-KR" altLang="en-US" dirty="0"/>
              <a:t>플랫폼 총 세 번의 불필요한 중간단계</a:t>
            </a:r>
            <a:r>
              <a:rPr lang="en-US" altLang="ko-KR" dirty="0"/>
              <a:t> </a:t>
            </a:r>
            <a:r>
              <a:rPr lang="ko-KR" altLang="en-US" dirty="0"/>
              <a:t>발생 </a:t>
            </a:r>
            <a:r>
              <a:rPr lang="en-US" altLang="ko-KR" dirty="0"/>
              <a:t>-&gt; </a:t>
            </a:r>
            <a:r>
              <a:rPr lang="ko-KR" altLang="en-US" dirty="0"/>
              <a:t>비용 증가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부동산 거래는 보통 중개인을 통해 이루어지며</a:t>
            </a:r>
            <a:r>
              <a:rPr lang="en-US" altLang="ko-KR" dirty="0"/>
              <a:t>, </a:t>
            </a:r>
            <a:r>
              <a:rPr lang="ko-KR" altLang="en-US" dirty="0"/>
              <a:t>매매 또는 임대 계약 시 거래 금액에 비례해 </a:t>
            </a:r>
            <a:r>
              <a:rPr lang="ko-KR" altLang="en-US" b="0" dirty="0"/>
              <a:t>높은 중개 수수료를 </a:t>
            </a:r>
            <a:r>
              <a:rPr lang="ko-KR" altLang="en-US" dirty="0"/>
              <a:t>지불해야 했고 중개인을 통해 거래를 진행하려면 </a:t>
            </a:r>
            <a:r>
              <a:rPr lang="ko-KR" altLang="en-US" b="1" dirty="0"/>
              <a:t>현장 방문 일정</a:t>
            </a:r>
            <a:r>
              <a:rPr lang="ko-KR" altLang="en-US" dirty="0"/>
              <a:t>을 맞추거나</a:t>
            </a:r>
            <a:r>
              <a:rPr lang="en-US" altLang="ko-KR" dirty="0"/>
              <a:t>, </a:t>
            </a:r>
            <a:r>
              <a:rPr lang="ko-KR" altLang="en-US" dirty="0" err="1"/>
              <a:t>중개소</a:t>
            </a:r>
            <a:r>
              <a:rPr lang="ko-KR" altLang="en-US" dirty="0"/>
              <a:t> 운영 시간에 맞춰야 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이로 인해 거래 당사자들에게 큰 경제적 부담이 발생하곤 했고</a:t>
            </a:r>
            <a:r>
              <a:rPr lang="en-US" altLang="ko-KR" dirty="0"/>
              <a:t> </a:t>
            </a:r>
            <a:r>
              <a:rPr lang="ko-KR" altLang="en-US" dirty="0"/>
              <a:t>이러한 과정은 상당히 번거롭고 시간이 많이 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기존 거래 프로세스</a:t>
            </a:r>
            <a:r>
              <a:rPr lang="en-US" altLang="ko-KR" dirty="0"/>
              <a:t>, </a:t>
            </a:r>
            <a:r>
              <a:rPr lang="ko-KR" altLang="en-US" dirty="0"/>
              <a:t>플랫폼</a:t>
            </a:r>
            <a:r>
              <a:rPr lang="en-US" altLang="ko-KR" dirty="0"/>
              <a:t>-</a:t>
            </a:r>
            <a:r>
              <a:rPr lang="ko-KR" altLang="en-US" dirty="0"/>
              <a:t>중개인</a:t>
            </a:r>
            <a:r>
              <a:rPr lang="en-US" altLang="ko-KR" dirty="0"/>
              <a:t>-</a:t>
            </a:r>
            <a:r>
              <a:rPr lang="ko-KR" altLang="en-US" dirty="0"/>
              <a:t>플랫폼 총 세 번의 불필요한 중간단계</a:t>
            </a:r>
            <a:r>
              <a:rPr lang="en-US" altLang="ko-KR" dirty="0"/>
              <a:t> </a:t>
            </a:r>
            <a:r>
              <a:rPr lang="ko-KR" altLang="en-US" dirty="0"/>
              <a:t>발생 </a:t>
            </a:r>
            <a:r>
              <a:rPr lang="en-US" altLang="ko-KR" dirty="0"/>
              <a:t>-&gt; </a:t>
            </a:r>
            <a:r>
              <a:rPr lang="ko-KR" altLang="en-US" dirty="0"/>
              <a:t>비용 증가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17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08F14-F6A5-EA5B-E88A-2C1514803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EF45CE-A276-F1A1-3C23-3D1896832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DA7F22-09B0-AFDA-8C45-6459977D9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본 서비스를 활용하면 이러한 복잡한 프로세스 들을 줄일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 임대인이 매물을 등록한 후</a:t>
            </a:r>
            <a:r>
              <a:rPr lang="en-US" altLang="ko-KR" dirty="0"/>
              <a:t>, </a:t>
            </a:r>
            <a:r>
              <a:rPr lang="ko-KR" altLang="en-US" dirty="0"/>
              <a:t>임차인이 매물을 조회한 후</a:t>
            </a:r>
            <a:r>
              <a:rPr lang="en-US" altLang="ko-KR" dirty="0"/>
              <a:t> </a:t>
            </a:r>
            <a:r>
              <a:rPr lang="ko-KR" altLang="en-US" dirty="0"/>
              <a:t>임대인에게 계약을 신청하면 상호간에 일정을 조율하고 매물을 확인한 후 바로 온라인에서 계약을 진행할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중요한 것은 이 모든 과정들이 과정의 수가 줄어들었을 뿐만 아니라 대면 확인을 제외한 모든 과정이 온라인으로 진행된다는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불필요한 단계를 줄임으로써 시간 단축</a:t>
            </a:r>
            <a:r>
              <a:rPr lang="en-US" altLang="ko-KR" dirty="0"/>
              <a:t>, </a:t>
            </a:r>
            <a:r>
              <a:rPr lang="ko-KR" altLang="en-US" dirty="0"/>
              <a:t>비용 절감</a:t>
            </a:r>
            <a:r>
              <a:rPr lang="en-US" altLang="ko-KR" dirty="0"/>
              <a:t>, </a:t>
            </a:r>
            <a:r>
              <a:rPr lang="ko-KR" altLang="en-US" dirty="0"/>
              <a:t>변수 감소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중개인 및 플랫폼</a:t>
            </a:r>
            <a:r>
              <a:rPr lang="en-US" altLang="ko-KR" sz="12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중간 단계 생략으로 인한 프로세스 간소화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C1900-D082-9E60-153B-16D0213D9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47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 개발 주기 기반</a:t>
            </a:r>
            <a:r>
              <a:rPr lang="en-US" altLang="ko-KR" dirty="0"/>
              <a:t>(</a:t>
            </a:r>
            <a:r>
              <a:rPr lang="ko-KR" altLang="en-US" dirty="0"/>
              <a:t>분석 및 계획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유지보수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분석 및 계획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주제 선정</a:t>
            </a:r>
            <a:r>
              <a:rPr lang="en-US" altLang="ko-KR" dirty="0"/>
              <a:t>, </a:t>
            </a:r>
            <a:r>
              <a:rPr lang="ko-KR" altLang="en-US" dirty="0"/>
              <a:t>요구사항</a:t>
            </a:r>
            <a:r>
              <a:rPr lang="en-US" altLang="ko-KR" dirty="0"/>
              <a:t>(</a:t>
            </a:r>
            <a:r>
              <a:rPr lang="ko-KR" altLang="en-US" dirty="0"/>
              <a:t>기능 및 서비스</a:t>
            </a:r>
            <a:r>
              <a:rPr lang="en-US" altLang="ko-KR" dirty="0"/>
              <a:t>) </a:t>
            </a:r>
            <a:r>
              <a:rPr lang="ko-KR" altLang="en-US" dirty="0"/>
              <a:t>파악</a:t>
            </a:r>
            <a:r>
              <a:rPr lang="en-US" altLang="ko-KR" dirty="0"/>
              <a:t>, </a:t>
            </a:r>
            <a:r>
              <a:rPr lang="ko-KR" altLang="en-US" dirty="0"/>
              <a:t>협업 환경 설정</a:t>
            </a:r>
            <a:r>
              <a:rPr lang="en-US" altLang="ko-KR" dirty="0"/>
              <a:t>, </a:t>
            </a:r>
            <a:r>
              <a:rPr lang="ko-KR" altLang="en-US" dirty="0"/>
              <a:t>기술 스택 결정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설계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요구사항 명세서</a:t>
            </a:r>
            <a:r>
              <a:rPr lang="en-US" altLang="ko-KR" dirty="0"/>
              <a:t>, DB(ERD), WBS, </a:t>
            </a:r>
            <a:r>
              <a:rPr lang="ko-KR" altLang="en-US" dirty="0" err="1"/>
              <a:t>유스케이스</a:t>
            </a:r>
            <a:r>
              <a:rPr lang="ko-KR" altLang="en-US" dirty="0"/>
              <a:t> 명세서</a:t>
            </a:r>
            <a:r>
              <a:rPr lang="en-US" altLang="ko-KR" dirty="0"/>
              <a:t>, API </a:t>
            </a:r>
            <a:r>
              <a:rPr lang="ko-KR" altLang="en-US" dirty="0"/>
              <a:t>명세서</a:t>
            </a:r>
            <a:r>
              <a:rPr lang="en-US" altLang="ko-KR" dirty="0"/>
              <a:t>, </a:t>
            </a:r>
            <a:r>
              <a:rPr lang="ko-KR" altLang="en-US" dirty="0"/>
              <a:t>화면</a:t>
            </a:r>
            <a:r>
              <a:rPr lang="en-US" altLang="ko-KR" dirty="0"/>
              <a:t>(</a:t>
            </a:r>
            <a:r>
              <a:rPr lang="ko-KR" altLang="en-US" dirty="0"/>
              <a:t>와이어프레임</a:t>
            </a:r>
            <a:r>
              <a:rPr lang="en-US" altLang="ko-KR" dirty="0"/>
              <a:t>), </a:t>
            </a:r>
            <a:r>
              <a:rPr lang="ko-KR" altLang="en-US" dirty="0"/>
              <a:t>코딩 컨벤션</a:t>
            </a:r>
            <a:r>
              <a:rPr lang="en-US" altLang="ko-KR" dirty="0"/>
              <a:t>, </a:t>
            </a:r>
            <a:r>
              <a:rPr lang="ko-KR" altLang="en-US" dirty="0"/>
              <a:t>개발 환경 설정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구현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회원관리</a:t>
            </a:r>
            <a:r>
              <a:rPr lang="en-US" altLang="ko-KR" dirty="0"/>
              <a:t>/</a:t>
            </a:r>
            <a:r>
              <a:rPr lang="ko-KR" altLang="en-US" dirty="0"/>
              <a:t>신고</a:t>
            </a:r>
            <a:r>
              <a:rPr lang="en-US" altLang="ko-KR" dirty="0"/>
              <a:t>/</a:t>
            </a:r>
            <a:r>
              <a:rPr lang="ko-KR" altLang="en-US" dirty="0"/>
              <a:t>후기</a:t>
            </a:r>
            <a:r>
              <a:rPr lang="en-US" altLang="ko-KR" dirty="0"/>
              <a:t>, </a:t>
            </a:r>
            <a:r>
              <a:rPr lang="ko-KR" altLang="en-US" dirty="0"/>
              <a:t>매물관리</a:t>
            </a:r>
            <a:r>
              <a:rPr lang="en-US" altLang="ko-KR" dirty="0"/>
              <a:t>, </a:t>
            </a:r>
            <a:r>
              <a:rPr lang="ko-KR" altLang="en-US" dirty="0"/>
              <a:t>거래</a:t>
            </a:r>
            <a:r>
              <a:rPr lang="en-US" altLang="ko-KR" dirty="0"/>
              <a:t>(</a:t>
            </a:r>
            <a:r>
              <a:rPr lang="ko-KR" altLang="en-US" dirty="0"/>
              <a:t>계약</a:t>
            </a:r>
            <a:r>
              <a:rPr lang="en-US" altLang="ko-KR" dirty="0"/>
              <a:t>), </a:t>
            </a:r>
            <a:r>
              <a:rPr lang="ko-KR" altLang="en-US" dirty="0"/>
              <a:t>게시판</a:t>
            </a:r>
            <a:r>
              <a:rPr lang="en-US" altLang="ko-KR" dirty="0"/>
              <a:t>/</a:t>
            </a:r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대출</a:t>
            </a:r>
            <a:r>
              <a:rPr lang="en-US" altLang="ko-KR" dirty="0"/>
              <a:t>/</a:t>
            </a:r>
            <a:r>
              <a:rPr lang="ko-KR" altLang="en-US" dirty="0"/>
              <a:t>알림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테스트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단위 테스트</a:t>
            </a:r>
            <a:r>
              <a:rPr lang="en-US" altLang="ko-KR" dirty="0"/>
              <a:t>, </a:t>
            </a:r>
            <a:r>
              <a:rPr lang="ko-KR" altLang="en-US" dirty="0"/>
              <a:t>통합 테스트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유지보수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단위별 수정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37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  <a:r>
              <a:rPr lang="ko-KR" altLang="en-US" dirty="0"/>
              <a:t> 저장</a:t>
            </a:r>
            <a:r>
              <a:rPr lang="en-US" altLang="ko-KR" dirty="0"/>
              <a:t>, </a:t>
            </a:r>
            <a:r>
              <a:rPr lang="ko-KR" altLang="en-US" dirty="0"/>
              <a:t>실시간 시각화</a:t>
            </a:r>
            <a:endParaRPr lang="en-US" altLang="ko-KR" dirty="0"/>
          </a:p>
          <a:p>
            <a:r>
              <a:rPr lang="ko-KR" altLang="en-US" dirty="0"/>
              <a:t>해결</a:t>
            </a:r>
            <a:r>
              <a:rPr lang="en-US" altLang="ko-KR" dirty="0"/>
              <a:t>: </a:t>
            </a:r>
            <a:r>
              <a:rPr lang="ko-KR" altLang="en-US" dirty="0"/>
              <a:t>비동기 처리</a:t>
            </a:r>
            <a:r>
              <a:rPr lang="en-US" altLang="ko-KR" dirty="0"/>
              <a:t>, </a:t>
            </a:r>
            <a:r>
              <a:rPr lang="ko-KR" altLang="en-US" dirty="0"/>
              <a:t>병렬처리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389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764F6-E409-9937-CD82-62AA3D77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2EEC3A-D26C-5E3A-4956-9457B8431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E081B3-E005-1C6E-EE0D-B21BAB791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  <a:r>
              <a:rPr lang="ko-KR" altLang="en-US" dirty="0"/>
              <a:t> 저장</a:t>
            </a:r>
            <a:r>
              <a:rPr lang="en-US" altLang="ko-KR" dirty="0"/>
              <a:t>, </a:t>
            </a:r>
            <a:r>
              <a:rPr lang="ko-KR" altLang="en-US" dirty="0"/>
              <a:t>실시간 시각화</a:t>
            </a:r>
            <a:endParaRPr lang="en-US" altLang="ko-KR" dirty="0"/>
          </a:p>
          <a:p>
            <a:r>
              <a:rPr lang="ko-KR" altLang="en-US" dirty="0"/>
              <a:t>해결</a:t>
            </a:r>
            <a:r>
              <a:rPr lang="en-US" altLang="ko-KR" dirty="0"/>
              <a:t>: </a:t>
            </a:r>
            <a:r>
              <a:rPr lang="ko-KR" altLang="en-US" dirty="0"/>
              <a:t>비동기 처리</a:t>
            </a:r>
            <a:r>
              <a:rPr lang="en-US" altLang="ko-KR" dirty="0"/>
              <a:t>, </a:t>
            </a:r>
            <a:r>
              <a:rPr lang="ko-KR" altLang="en-US" dirty="0"/>
              <a:t>병렬처리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1954A-54FD-E34F-C0F8-4C2A214E9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336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F2DE2-10AC-39AF-638C-E269F96E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BCAEFD-05DD-924E-904D-8C1F40700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ED6ECE-1E00-0849-5996-7E9376088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  <a:r>
              <a:rPr lang="ko-KR" altLang="en-US" dirty="0"/>
              <a:t> 저장</a:t>
            </a:r>
            <a:r>
              <a:rPr lang="en-US" altLang="ko-KR" dirty="0"/>
              <a:t>, </a:t>
            </a:r>
            <a:r>
              <a:rPr lang="ko-KR" altLang="en-US" dirty="0"/>
              <a:t>실시간 시각화</a:t>
            </a:r>
            <a:endParaRPr lang="en-US" altLang="ko-KR" dirty="0"/>
          </a:p>
          <a:p>
            <a:r>
              <a:rPr lang="ko-KR" altLang="en-US" dirty="0"/>
              <a:t>해결</a:t>
            </a:r>
            <a:r>
              <a:rPr lang="en-US" altLang="ko-KR" dirty="0"/>
              <a:t>: </a:t>
            </a:r>
            <a:r>
              <a:rPr lang="ko-KR" altLang="en-US" dirty="0"/>
              <a:t>비동기 처리</a:t>
            </a:r>
            <a:r>
              <a:rPr lang="en-US" altLang="ko-KR" dirty="0"/>
              <a:t>, </a:t>
            </a:r>
            <a:r>
              <a:rPr lang="ko-KR" altLang="en-US" dirty="0"/>
              <a:t>병렬처리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D58F4C-8304-77A1-6267-53F4D8723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519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중개 서비스를 사용하면 이러한 </a:t>
            </a:r>
            <a:r>
              <a:rPr lang="ko-KR" altLang="en-US" b="0" dirty="0"/>
              <a:t>중개 수수료가 필요하지 않습니다</a:t>
            </a:r>
            <a:r>
              <a:rPr lang="en-US" altLang="ko-KR" b="0" dirty="0"/>
              <a:t>.</a:t>
            </a:r>
            <a:r>
              <a:rPr lang="ko-KR" altLang="en-US" b="0" dirty="0"/>
              <a:t> </a:t>
            </a:r>
            <a:r>
              <a:rPr lang="ko-KR" altLang="en-US" dirty="0"/>
              <a:t>판매자와 구매자가 직접 거래를 진행하기 때문에 불필요한 비용이 사라지고</a:t>
            </a:r>
            <a:r>
              <a:rPr lang="en-US" altLang="ko-KR" dirty="0"/>
              <a:t>, </a:t>
            </a:r>
            <a:r>
              <a:rPr lang="ko-KR" altLang="en-US" dirty="0"/>
              <a:t>거래 비용을 대폭 절감할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</a:t>
            </a:r>
            <a:r>
              <a:rPr lang="en-US" altLang="ko-KR" dirty="0"/>
              <a:t>, 1</a:t>
            </a:r>
            <a:r>
              <a:rPr lang="ko-KR" altLang="en-US" dirty="0"/>
              <a:t>억 원짜리 집을 거래한다고 가정했을 때 수수료로 수백만 원이 드는 것을 절약할 수 있는 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중개소에 들릴 필요 없이 </a:t>
            </a:r>
            <a:r>
              <a:rPr lang="ko-KR" altLang="en-US" b="1" dirty="0"/>
              <a:t>언제 어디서나</a:t>
            </a:r>
            <a:r>
              <a:rPr lang="ko-KR" altLang="en-US" dirty="0"/>
              <a:t> 매물을 검색하고</a:t>
            </a:r>
            <a:r>
              <a:rPr lang="en-US" altLang="ko-KR" dirty="0"/>
              <a:t>, </a:t>
            </a:r>
            <a:r>
              <a:rPr lang="ko-KR" altLang="en-US" dirty="0"/>
              <a:t>관심 있는 매물의 정보를 바로 확인할 수 있습니다</a:t>
            </a:r>
            <a:r>
              <a:rPr lang="en-US" altLang="ko-KR" dirty="0"/>
              <a:t>. </a:t>
            </a:r>
            <a:r>
              <a:rPr lang="ko-KR" altLang="en-US" dirty="0"/>
              <a:t>필요한 서류나 준비사항도 온라인에서 가이드를 받을 수 있고 매물 확인도 집주인과 직접 연락해 당사자들이 원하는 시간에 확인할 수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43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25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한계점 </a:t>
            </a:r>
            <a:r>
              <a:rPr lang="ko-KR" altLang="en-US" dirty="0" err="1"/>
              <a:t>다시생각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96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서명시</a:t>
            </a:r>
            <a:r>
              <a:rPr lang="ko-KR" altLang="en-US" dirty="0"/>
              <a:t> 본인인증 추가로 전자계약의 틀 마련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23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44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097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A91D3-8319-44B7-A7F2-E6F14DD12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C20586-FABD-0D0E-EA32-17BB9FCBB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307CB9-6DD4-1BAB-83BB-141964EAC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55D2E6-95EC-5959-EBD0-8DB23777E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5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AB8C-12F4-F8B2-7601-15B6C92AA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93F7AF-5D5E-289E-D6FB-27E720407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186BDB-E6B4-E1DD-82FB-BA2C23E7C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013C5-CFD9-9A85-EF78-726558A96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16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6C6E-DCA4-B221-97A7-051141117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6ACD02-0822-C427-4162-7DC54F9F1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9406BC-0D63-9BE1-CEEF-84299D754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B54D4-FAFC-903F-00DA-547892D36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587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AC385-174A-1F3E-CEFE-A43F85908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6C689-6AB1-6258-F61F-ED7C99981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A21581-6ECB-AAFD-2652-DC809817E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Point2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전체 게시글 개수 조회 후 필요한 총 페이지 개수를 계산하여 화면에 표시 </a:t>
            </a:r>
            <a:r>
              <a:rPr lang="en-US" altLang="ko-KR" dirty="0"/>
              <a:t>ex) </a:t>
            </a:r>
            <a:r>
              <a:rPr lang="ko-KR" altLang="en-US" dirty="0"/>
              <a:t>총 게시글 </a:t>
            </a:r>
            <a:r>
              <a:rPr lang="en-US" altLang="ko-KR" dirty="0"/>
              <a:t>15</a:t>
            </a:r>
            <a:r>
              <a:rPr lang="ko-KR" altLang="en-US" dirty="0"/>
              <a:t>개 </a:t>
            </a:r>
            <a:r>
              <a:rPr lang="en-US" altLang="ko-KR" dirty="0"/>
              <a:t>-&gt; 2</a:t>
            </a:r>
            <a:r>
              <a:rPr lang="ko-KR" altLang="en-US" dirty="0"/>
              <a:t>페이지 필요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http://localhost:8070/salre/board/list?type=</a:t>
            </a:r>
            <a:r>
              <a:rPr lang="ko-KR" altLang="en-US" dirty="0"/>
              <a:t>자유게시판</a:t>
            </a:r>
            <a:r>
              <a:rPr lang="en-US" altLang="ko-KR" dirty="0"/>
              <a:t>&amp;page=2 (</a:t>
            </a:r>
            <a:r>
              <a:rPr lang="ko-KR" altLang="en-US" dirty="0" err="1"/>
              <a:t>페이징</a:t>
            </a:r>
            <a:r>
              <a:rPr lang="ko-KR" altLang="en-US" dirty="0"/>
              <a:t> 호출 방법</a:t>
            </a:r>
            <a:r>
              <a:rPr lang="en-US" altLang="ko-KR" dirty="0"/>
              <a:t>; type</a:t>
            </a:r>
            <a:r>
              <a:rPr lang="ko-KR" altLang="en-US" dirty="0"/>
              <a:t>과 </a:t>
            </a:r>
            <a:r>
              <a:rPr lang="en-US" altLang="ko-KR" dirty="0"/>
              <a:t>page</a:t>
            </a:r>
            <a:r>
              <a:rPr lang="ko-KR" altLang="en-US" dirty="0"/>
              <a:t>를 파라미터로 받음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A2FA96-2BA7-92E1-C448-9F9343A65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461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0A464-C528-AF4B-3CC5-D4431D532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E6D670-0D5B-127B-F913-FFB2F61CE0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7A4FBC-49DD-970F-4A8E-1BFF47649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STOMP(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Simple Text Oriented Messaging Protocol)</a:t>
            </a:r>
          </a:p>
          <a:p>
            <a:pPr marL="171450" indent="-171450">
              <a:buFontTx/>
              <a:buChar char="-"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Pretendard Light" panose="020B0600000101010101" charset="-127"/>
                <a:ea typeface="Pretendard Light" panose="020B0600000101010101" charset="-127"/>
              </a:rPr>
              <a:t>간단한 메시지를 전송하기 위한 프로토콜</a:t>
            </a:r>
            <a:endParaRPr lang="en-US" altLang="ko-KR" b="0" i="0" dirty="0">
              <a:solidFill>
                <a:srgbClr val="555555"/>
              </a:solidFill>
              <a:effectLst/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ko-KR" altLang="en-US" b="1" dirty="0">
                <a:latin typeface="Pretendard Light" panose="020B0600000101010101" charset="-127"/>
                <a:ea typeface="Pretendard Light" panose="020B0600000101010101" charset="-127"/>
              </a:rPr>
              <a:t>비유를 활용한 설명</a:t>
            </a:r>
            <a:r>
              <a:rPr lang="en-US" altLang="ko-KR" b="1" dirty="0">
                <a:latin typeface="Pretendard Light" panose="020B0600000101010101" charset="-127"/>
                <a:ea typeface="Pretendard Light" panose="020B0600000101010101" charset="-127"/>
              </a:rPr>
              <a:t>: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"STOMP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라는 건 메시지를 전달하고 받는 데 필요한 규칙을 정해주는 일종의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'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우체국 시스템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'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이에요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 우리가 편지를 보내려면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, '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주소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'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를 적고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우체통에 넣고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우체국이 그걸 배달하죠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?</a:t>
            </a:r>
            <a:b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→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여기서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STOMP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는 그 우체국 같은 역할을 해요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 예를 들어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여러분이 친구들과 채팅방에서 대화한다고 </a:t>
            </a:r>
            <a:r>
              <a:rPr lang="ko-KR" altLang="en-US" dirty="0" err="1">
                <a:latin typeface="Pretendard Light" panose="020B0600000101010101" charset="-127"/>
                <a:ea typeface="Pretendard Light" panose="020B0600000101010101" charset="-127"/>
              </a:rPr>
              <a:t>해볼게요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b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누군가 메시지를 보내면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, STOMP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는 그 메시지를 정확히 누구에게 전달해야 하는지 알려주는 규칙을 따르는 거예요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 그리고 이 시스템은 한 사람이 말한 걸 여러 사람이 동시에 들을 수 있게 해줘요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b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</a:b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마치 여러분이 중요한 공지를 채팅방에 올리면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그걸 방에 있는 모두가 볼 수 있는 </a:t>
            </a:r>
            <a:r>
              <a:rPr lang="ko-KR" altLang="en-US" dirty="0" err="1">
                <a:latin typeface="Pretendard Light" panose="020B0600000101010101" charset="-127"/>
                <a:ea typeface="Pretendard Light" panose="020B0600000101010101" charset="-127"/>
              </a:rPr>
              <a:t>것처럼요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.“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하지만 우리 시스템은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1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대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1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채팅이기 때문에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‘</a:t>
            </a:r>
            <a:r>
              <a:rPr lang="en-US" altLang="ko-KR" sz="1800" dirty="0">
                <a:solidFill>
                  <a:srgbClr val="2A00FF"/>
                </a:solidFill>
                <a:latin typeface="Pretendard Light" panose="020B0600000101010101" charset="-127"/>
                <a:ea typeface="Pretendard Light" panose="020B0600000101010101" charset="-127"/>
              </a:rPr>
              <a:t>/topic/</a:t>
            </a:r>
            <a:r>
              <a:rPr lang="en-US" altLang="ko-KR" sz="1800" dirty="0" err="1">
                <a:solidFill>
                  <a:srgbClr val="2A00FF"/>
                </a:solidFill>
                <a:latin typeface="Pretendard Light" panose="020B0600000101010101" charset="-127"/>
                <a:ea typeface="Pretendard Light" panose="020B0600000101010101" charset="-127"/>
              </a:rPr>
              <a:t>chatRoom</a:t>
            </a:r>
            <a:r>
              <a:rPr lang="en-US" altLang="ko-KR" sz="1800" dirty="0">
                <a:solidFill>
                  <a:srgbClr val="2A00FF"/>
                </a:solidFill>
                <a:latin typeface="Pretendard Light" panose="020B0600000101010101" charset="-127"/>
                <a:ea typeface="Pretendard Light" panose="020B0600000101010101" charset="-127"/>
              </a:rPr>
              <a:t>/{</a:t>
            </a:r>
            <a:r>
              <a:rPr lang="en-US" altLang="ko-KR" sz="1800" dirty="0" err="1">
                <a:solidFill>
                  <a:srgbClr val="2A00FF"/>
                </a:solidFill>
                <a:latin typeface="Pretendard Light" panose="020B0600000101010101" charset="-127"/>
                <a:ea typeface="Pretendard Light" panose="020B0600000101010101" charset="-127"/>
              </a:rPr>
              <a:t>chatRoom_id</a:t>
            </a:r>
            <a:r>
              <a:rPr lang="en-US" altLang="ko-KR" sz="1800" dirty="0">
                <a:solidFill>
                  <a:srgbClr val="2A00FF"/>
                </a:solidFill>
                <a:latin typeface="Pretendard Light" panose="020B0600000101010101" charset="-127"/>
                <a:ea typeface="Pretendard Light" panose="020B0600000101010101" charset="-127"/>
              </a:rPr>
              <a:t>}’</a:t>
            </a:r>
            <a:r>
              <a:rPr lang="ko-KR" altLang="en-US" sz="1800" dirty="0">
                <a:solidFill>
                  <a:srgbClr val="2A00FF"/>
                </a:solidFill>
                <a:latin typeface="Pretendard Light" panose="020B0600000101010101" charset="-127"/>
                <a:ea typeface="Pretendard Light" panose="020B0600000101010101" charset="-127"/>
              </a:rPr>
              <a:t>로 구분하여 그 채팅방에 있는 </a:t>
            </a:r>
            <a:r>
              <a:rPr lang="en-US" altLang="ko-KR" sz="1800" dirty="0">
                <a:solidFill>
                  <a:srgbClr val="2A00FF"/>
                </a:solidFill>
                <a:latin typeface="Pretendard Light" panose="020B0600000101010101" charset="-127"/>
                <a:ea typeface="Pretendard Light" panose="020B0600000101010101" charset="-127"/>
              </a:rPr>
              <a:t>2</a:t>
            </a:r>
            <a:r>
              <a:rPr lang="ko-KR" altLang="en-US" sz="1800" dirty="0">
                <a:solidFill>
                  <a:srgbClr val="2A00FF"/>
                </a:solidFill>
                <a:latin typeface="Pretendard Light" panose="020B0600000101010101" charset="-127"/>
                <a:ea typeface="Pretendard Light" panose="020B0600000101010101" charset="-127"/>
              </a:rPr>
              <a:t>명만 대화</a:t>
            </a:r>
            <a:endParaRPr lang="en-US" altLang="ko-KR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marL="171450" indent="-171450">
              <a:buFontTx/>
              <a:buChar char="-"/>
            </a:pP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2F4E-DD9F-AB8A-C776-0CD4DB0D4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667B9-5F25-4C63-B49C-DBE01A5B1F2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03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ED75F-6828-84C1-BB49-1F7623037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025A36-14BC-BA25-7A5B-20D5B1399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D92A5D-AE01-A569-9C77-BD4841323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82475-D9C7-829B-5A67-033B41E4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DA983-9DDA-8E7D-86C5-9BF0DCC8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140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EC066-1C63-1868-2900-585A181C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E364A0-AC7C-6055-9594-DA607B3DF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5C06F-29AE-CA36-7A44-B420D2396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391A2-C303-91ED-CB5F-62135EE8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F0FDC7-821B-D96C-46F9-AB0FEC4C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C4F01-FDE1-D98F-01A3-5874F9B7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3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8E22C-9BAE-9B52-3CCC-CEACC5844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B094DC-A6E7-75E2-A8D1-C66762998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92EC49-B73D-AC53-F597-50AFFE54B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E4149B-468C-118F-8127-1E302319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521A59-6A4D-BDD2-D485-3135932F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E0B0DB-2707-60D6-8857-ABEA9222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09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27E24-3A78-82B7-1858-5EB08623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43133-17C9-A4FD-3517-6A27D3897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CE7E7-876A-8E45-5FD2-63CFC460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66BEA-0CC2-FD66-746A-7A99C14F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53EF0-D19F-3DA7-D22E-C82418FA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20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CE4533-22F0-568E-38D5-ACCA99CED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00F360-C903-8589-FFBD-841D24D1D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78A1E9-0DC5-6EB8-D71A-81A7C6B5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85381-2D14-8A20-8E10-038DDE9EE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50728-5E40-FC18-17A8-F97F31573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09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9803D-539A-ABE6-14C4-7F22BF3F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55" y="795337"/>
            <a:ext cx="10515600" cy="47954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1D9681-A352-73AC-67BA-1DC8A8F113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2355" y="555560"/>
            <a:ext cx="10515600" cy="222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10" name="그림 9" descr="디자인이(가) 표시된 사진&#10;&#10;자동 생성된 설명">
            <a:extLst>
              <a:ext uri="{FF2B5EF4-FFF2-40B4-BE49-F238E27FC236}">
                <a16:creationId xmlns:a16="http://schemas.microsoft.com/office/drawing/2014/main" id="{AE2736ED-A66A-9CE4-63B3-540255EBC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00" b="65000" l="36200" r="70600">
                        <a14:foregroundMark x1="59400" y1="51400" x2="59400" y2="51400"/>
                        <a14:foregroundMark x1="59400" y1="51400" x2="59400" y2="51400"/>
                        <a14:foregroundMark x1="59400" y1="51400" x2="52000" y2="58000"/>
                        <a14:foregroundMark x1="61600" y1="49200" x2="51000" y2="53800"/>
                        <a14:foregroundMark x1="62600" y1="47800" x2="57400" y2="52800"/>
                        <a14:foregroundMark x1="39000" y1="41600" x2="39000" y2="41600"/>
                        <a14:foregroundMark x1="37200" y1="50600" x2="37200" y2="50600"/>
                        <a14:foregroundMark x1="40600" y1="58600" x2="40600" y2="58600"/>
                        <a14:foregroundMark x1="45800" y1="60000" x2="45800" y2="60000"/>
                        <a14:foregroundMark x1="40600" y1="53800" x2="39400" y2="60600"/>
                        <a14:foregroundMark x1="40000" y1="61000" x2="52800" y2="61600"/>
                        <a14:foregroundMark x1="39400" y1="64200" x2="58400" y2="63200"/>
                        <a14:foregroundMark x1="58400" y1="63200" x2="62400" y2="63400"/>
                        <a14:foregroundMark x1="69000" y1="49800" x2="69000" y2="49800"/>
                        <a14:foregroundMark x1="70600" y1="49800" x2="70600" y2="49800"/>
                        <a14:foregroundMark x1="48400" y1="54400" x2="51200" y2="58400"/>
                        <a14:foregroundMark x1="51000" y1="35600" x2="51000" y2="35600"/>
                        <a14:foregroundMark x1="51000" y1="34400" x2="51000" y2="34400"/>
                        <a14:foregroundMark x1="36200" y1="55400" x2="36600" y2="65000"/>
                        <a14:foregroundMark x1="47800" y1="54800" x2="47800" y2="5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33103" r="28276" b="33793"/>
          <a:stretch/>
        </p:blipFill>
        <p:spPr>
          <a:xfrm>
            <a:off x="11661775" y="114300"/>
            <a:ext cx="390526" cy="360485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B212427-D3A1-7705-E45A-9D3B1B0E8D6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9795" y="915222"/>
            <a:ext cx="412383" cy="222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F35D140F-B931-812D-4E62-00174B0F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EAB3EB88-90F9-CABC-F90B-5E9C9CBB7EE6}"/>
              </a:ext>
            </a:extLst>
          </p:cNvPr>
          <p:cNvSpPr/>
          <p:nvPr userDrawn="1"/>
        </p:nvSpPr>
        <p:spPr>
          <a:xfrm rot="10800000">
            <a:off x="334964" y="-1"/>
            <a:ext cx="323851" cy="1187777"/>
          </a:xfrm>
          <a:prstGeom prst="round2SameRect">
            <a:avLst/>
          </a:prstGeom>
          <a:solidFill>
            <a:srgbClr val="2C35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2539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2C3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4E0F4-6793-0271-1DCC-F6182F772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7688" y="2735658"/>
            <a:ext cx="4773612" cy="1386681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br>
              <a:rPr lang="en-US" altLang="ko-KR" dirty="0"/>
            </a:b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0BADB3F-7BE4-40F1-CE8B-39234608A6B5}"/>
              </a:ext>
            </a:extLst>
          </p:cNvPr>
          <p:cNvCxnSpPr>
            <a:cxnSpLocks/>
          </p:cNvCxnSpPr>
          <p:nvPr userDrawn="1"/>
        </p:nvCxnSpPr>
        <p:spPr>
          <a:xfrm>
            <a:off x="1619250" y="4895850"/>
            <a:ext cx="0" cy="1962150"/>
          </a:xfrm>
          <a:prstGeom prst="line">
            <a:avLst/>
          </a:prstGeom>
          <a:ln w="349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0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26F27-0F5C-A198-1335-D353AC20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788D58-64D0-25C8-A668-A957EBC48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CB264-77C9-740B-B424-A9FD0F4B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A70185-C37B-88C2-5724-CD4B56E9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EC1DE-ABCE-1A24-F5BC-BE48C4AC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14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44932-C115-988B-A918-DAA4B269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FAB04-1015-8CE3-A519-B2D827B96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4E104C-A896-8A18-63C0-D2CFF0F60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F728D0-37C1-141C-1263-3F25CF53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7993F-96B3-3E58-3819-4ADEF3FF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90B63-2572-F8D2-EABB-CA06DDAF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93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3818E-E7AF-6C23-E200-38689F03F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06836D-8E7F-67C3-B0D8-7A61D85A0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F080B7-56A1-C126-F04D-961BBF80D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97A015-E3FA-5500-4F8E-849735266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008FD9-96CB-DA89-4E2B-5310D3D61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6BC92E-32CA-2B70-6F21-BD97C08A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0CC3D27-73EB-CD8E-DD2B-53F4A4C7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401374-63CF-F3AD-08FF-04E86749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6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7E45-5B38-A901-8793-42B62966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4C896B-30B2-2D8C-E68D-0BB68193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8289D0-2664-63BC-3DC9-84DDFAC3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9A0F83-822D-F9A3-28CE-64F6C516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16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1ABE7B-FADA-6602-676E-EF4307310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DB0B18-E843-7174-2D28-9701F59D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93C8C6-61ED-3575-123C-D0E8CEF5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5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56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19477-120F-AD5A-0E0B-221C3C18E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9464B-7F64-3EF5-9D66-87B77F7B0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E67930-A183-4AD6-DF07-DF8B0803F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B5D453-E001-491E-96F6-60ADB6CD2D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7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7469" userDrawn="1">
          <p15:clr>
            <a:srgbClr val="F26B43"/>
          </p15:clr>
        </p15:guide>
        <p15:guide id="6" pos="7265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2F305594-1AE0-289F-4643-6EC5DD007FDE}"/>
              </a:ext>
            </a:extLst>
          </p:cNvPr>
          <p:cNvSpPr/>
          <p:nvPr/>
        </p:nvSpPr>
        <p:spPr>
          <a:xfrm rot="5400000">
            <a:off x="2483837" y="-1215425"/>
            <a:ext cx="2542078" cy="7509753"/>
          </a:xfrm>
          <a:prstGeom prst="round2SameRect">
            <a:avLst/>
          </a:prstGeom>
          <a:solidFill>
            <a:srgbClr val="2C35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2C3562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0F3E67-487B-3DAE-E271-5C254ABA8EB9}"/>
              </a:ext>
            </a:extLst>
          </p:cNvPr>
          <p:cNvSpPr/>
          <p:nvPr/>
        </p:nvSpPr>
        <p:spPr>
          <a:xfrm>
            <a:off x="8201891" y="0"/>
            <a:ext cx="3990109" cy="6858000"/>
          </a:xfrm>
          <a:prstGeom prst="rect">
            <a:avLst/>
          </a:prstGeom>
          <a:blipFill dpi="0" rotWithShape="1">
            <a:blip r:embed="rId2">
              <a:alphaModFix amt="7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A7CDF352-D675-4DDA-A075-00ADADD6BA0D}"/>
              </a:ext>
            </a:extLst>
          </p:cNvPr>
          <p:cNvSpPr txBox="1"/>
          <p:nvPr/>
        </p:nvSpPr>
        <p:spPr>
          <a:xfrm>
            <a:off x="571500" y="1613391"/>
            <a:ext cx="10477500" cy="219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6000" b="0" i="0" u="none" strike="noStrike" spc="1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LIVE</a:t>
            </a:r>
          </a:p>
          <a:p>
            <a:pPr lvl="0" algn="l">
              <a:lnSpc>
                <a:spcPct val="83000"/>
              </a:lnSpc>
            </a:pPr>
            <a:r>
              <a:rPr lang="en-US" sz="6000" b="0" i="0" u="none" strike="noStrike" spc="1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BUY</a:t>
            </a:r>
            <a:r>
              <a:rPr lang="en-US" sz="6000" spc="1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6600" spc="100" dirty="0" err="1">
                <a:solidFill>
                  <a:schemeClr val="bg1"/>
                </a:solidFill>
                <a:latin typeface="+mj-ea"/>
                <a:ea typeface="+mj-ea"/>
              </a:rPr>
              <a:t>살래</a:t>
            </a:r>
            <a:r>
              <a:rPr lang="en-US" altLang="ko-KR" sz="6600" spc="100" dirty="0">
                <a:solidFill>
                  <a:srgbClr val="2C3562"/>
                </a:solidFill>
                <a:latin typeface="+mj-ea"/>
                <a:ea typeface="+mj-ea"/>
              </a:rPr>
              <a:t>!</a:t>
            </a:r>
            <a:endParaRPr lang="en-US" sz="6600" b="0" i="0" u="none" strike="noStrike" spc="100" dirty="0">
              <a:solidFill>
                <a:srgbClr val="2C3562"/>
              </a:solidFill>
              <a:latin typeface="+mj-ea"/>
              <a:ea typeface="+mj-ea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5622A26F-C4D7-EF76-A2E6-D18DA21ED9B7}"/>
              </a:ext>
            </a:extLst>
          </p:cNvPr>
          <p:cNvSpPr txBox="1"/>
          <p:nvPr/>
        </p:nvSpPr>
        <p:spPr>
          <a:xfrm>
            <a:off x="658813" y="4227159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청년들을 위한 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월세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부동산 개인 거래 중개 서비스 플랫폼</a:t>
            </a:r>
            <a:endParaRPr lang="ko-KR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39E4906E-3E8E-0225-48FF-EFD3219C895A}"/>
              </a:ext>
            </a:extLst>
          </p:cNvPr>
          <p:cNvSpPr txBox="1"/>
          <p:nvPr/>
        </p:nvSpPr>
        <p:spPr>
          <a:xfrm>
            <a:off x="6789022" y="6308725"/>
            <a:ext cx="2133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 err="1">
                <a:solidFill>
                  <a:srgbClr val="455F9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He</a:t>
            </a:r>
            <a:r>
              <a:rPr lang="en-US" sz="2400" dirty="0" err="1">
                <a:solidFill>
                  <a:srgbClr val="455F9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reR</a:t>
            </a:r>
            <a:r>
              <a:rPr lang="en-US" sz="2400" b="0" i="0" u="none" strike="noStrike" dirty="0" err="1">
                <a:solidFill>
                  <a:srgbClr val="455F9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o</a:t>
            </a:r>
            <a:endParaRPr lang="en-US" sz="2400" b="0" i="0" u="none" strike="noStrike" dirty="0">
              <a:solidFill>
                <a:srgbClr val="455F9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883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F402F-C11A-BD7D-1BE4-A7AF9F4A5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BD19-01EE-EEA1-092B-2B491E67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CA7347-0249-28D9-8C16-C0E45031223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B68868-BB28-4952-7894-42F04306903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0270" y="915222"/>
            <a:ext cx="452680" cy="222193"/>
          </a:xfrm>
        </p:spPr>
        <p:txBody>
          <a:bodyPr/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8FF4A8-1952-816F-215F-538B5343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B5BC5FFA-7F5C-C29B-30B9-345D7558BACC}"/>
              </a:ext>
            </a:extLst>
          </p:cNvPr>
          <p:cNvSpPr txBox="1"/>
          <p:nvPr/>
        </p:nvSpPr>
        <p:spPr>
          <a:xfrm>
            <a:off x="6311900" y="1521247"/>
            <a:ext cx="52212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>
              <a:lnSpc>
                <a:spcPct val="116199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매물 관리 서비스는 프로젝트의 핵심 기능으로</a:t>
            </a:r>
            <a:r>
              <a:rPr lang="en-US" altLang="ko-KR" sz="18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, </a:t>
            </a:r>
          </a:p>
          <a:p>
            <a:pPr>
              <a:lnSpc>
                <a:spcPct val="116199"/>
              </a:lnSpc>
            </a:pPr>
            <a:r>
              <a:rPr lang="ko-KR" altLang="en-US" sz="1800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전체 서비스의 데이터 흐름</a:t>
            </a:r>
            <a:r>
              <a:rPr lang="ko-KR" altLang="en-US" sz="18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과 </a:t>
            </a:r>
            <a:r>
              <a:rPr lang="ko-KR" altLang="en-US" sz="1800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사용자 경험</a:t>
            </a:r>
            <a:r>
              <a:rPr lang="ko-KR" altLang="en-US" sz="1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을 설계</a:t>
            </a:r>
            <a:r>
              <a:rPr lang="ko-KR" altLang="en-US" sz="18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에</a:t>
            </a:r>
            <a:endParaRPr lang="en-US" altLang="ko-KR" sz="18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Light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중요한 기반을 형성</a:t>
            </a:r>
            <a:br>
              <a:rPr lang="en-US" altLang="ko-KR" sz="1800" dirty="0">
                <a:solidFill>
                  <a:srgbClr val="000000"/>
                </a:solidFill>
                <a:latin typeface="+mn-ea"/>
                <a:cs typeface="Pretendard Light" panose="020B0600000101010101" charset="-127"/>
              </a:rPr>
            </a:br>
            <a:r>
              <a:rPr lang="en-US" altLang="ko-KR" sz="1800" dirty="0">
                <a:solidFill>
                  <a:srgbClr val="000000"/>
                </a:solidFill>
                <a:latin typeface="+mn-ea"/>
                <a:cs typeface="Pretendard Light" panose="020B0600000101010101" charset="-127"/>
              </a:rPr>
              <a:t> </a:t>
            </a:r>
            <a:endParaRPr lang="en-US" altLang="ko-KR" sz="1800" b="0" i="0" u="none" strike="noStrike" dirty="0">
              <a:solidFill>
                <a:srgbClr val="000000"/>
              </a:solidFill>
              <a:latin typeface="+mn-ea"/>
              <a:cs typeface="Pretendard Light" panose="020B0600000101010101" charset="-127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3D27483B-9E86-E942-BFCF-BA75C3C7791A}"/>
              </a:ext>
            </a:extLst>
          </p:cNvPr>
          <p:cNvSpPr txBox="1"/>
          <p:nvPr/>
        </p:nvSpPr>
        <p:spPr>
          <a:xfrm>
            <a:off x="6330420" y="3105837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다양한 </a:t>
            </a:r>
            <a:r>
              <a:rPr lang="ko-KR" altLang="en-US" sz="18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서비스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에서 쉽게 </a:t>
            </a:r>
            <a:r>
              <a:rPr lang="ko-KR" altLang="en-US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재사용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할 수 있도록 </a:t>
            </a:r>
            <a:endParaRPr lang="en-US" altLang="ko-KR" sz="1800" b="0" i="0" u="none" strike="noStrike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Light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1800" b="0" i="0" u="none" strike="noStrike" dirty="0" err="1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모듈화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하여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 설계</a:t>
            </a:r>
            <a:endParaRPr lang="en-US" altLang="ko-KR" sz="1800" b="0" i="0" u="none" strike="noStrike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Light" panose="020B0600000101010101" charset="-127"/>
            </a:endParaRPr>
          </a:p>
          <a:p>
            <a:pPr marL="342900" indent="-342900">
              <a:lnSpc>
                <a:spcPct val="116199"/>
              </a:lnSpc>
              <a:buFontTx/>
              <a:buChar char="-"/>
            </a:pPr>
            <a:endParaRPr lang="en-US" altLang="ko-KR" sz="1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C02914F1-4805-70D9-5428-A825AB76DB6D}"/>
              </a:ext>
            </a:extLst>
          </p:cNvPr>
          <p:cNvSpPr txBox="1"/>
          <p:nvPr/>
        </p:nvSpPr>
        <p:spPr>
          <a:xfrm>
            <a:off x="6310665" y="4690427"/>
            <a:ext cx="5218980" cy="13722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</a:t>
            </a:r>
            <a:r>
              <a:rPr lang="en-US" sz="2400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03</a:t>
            </a:r>
          </a:p>
          <a:p>
            <a:pPr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매물 관리 시스템의 </a:t>
            </a:r>
            <a:r>
              <a:rPr lang="en-US" altLang="ko-KR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API </a:t>
            </a:r>
            <a:r>
              <a:rPr lang="ko-KR" altLang="en-US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및 데이터 구조를 표준화 </a:t>
            </a:r>
            <a:endParaRPr lang="en-US" altLang="ko-KR" dirty="0">
              <a:solidFill>
                <a:srgbClr val="6B7CC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Light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다른 서비스에서도 바로 적용 가능하도록 설계</a:t>
            </a:r>
            <a:endParaRPr lang="en-US" altLang="ko-KR" sz="1800" b="0" i="0" u="none" strike="noStrike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Light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Light" panose="020B0600000101010101" charset="-127"/>
              </a:rPr>
              <a:t>확장성 고려</a:t>
            </a:r>
            <a:endParaRPr lang="en-US" altLang="ko-KR" sz="1800" b="0" i="0" u="none" strike="noStrike" dirty="0">
              <a:solidFill>
                <a:srgbClr val="6B7CC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Light" panose="020B0600000101010101" charset="-127"/>
            </a:endParaRPr>
          </a:p>
        </p:txBody>
      </p:sp>
      <p:pic>
        <p:nvPicPr>
          <p:cNvPr id="9" name="그림 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8EFECDC-203F-14A0-F445-E3CA7E261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8" y="1770225"/>
            <a:ext cx="4079667" cy="3402661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4A24EAA-2E3B-2A9C-A1E3-247B95878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12" y="3125215"/>
            <a:ext cx="4079667" cy="3000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38D4F8-E85C-18EA-D627-FA558D7BA071}"/>
              </a:ext>
            </a:extLst>
          </p:cNvPr>
          <p:cNvSpPr txBox="1"/>
          <p:nvPr/>
        </p:nvSpPr>
        <p:spPr>
          <a:xfrm>
            <a:off x="1010532" y="1292470"/>
            <a:ext cx="5040312" cy="397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SemiBold" panose="020B0600000101010101" charset="-127"/>
              </a:rPr>
              <a:t>범용성</a:t>
            </a:r>
            <a:r>
              <a:rPr lang="en-US" altLang="ko-KR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SemiBold" panose="020B0600000101010101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 SemiBold" panose="020B0600000101010101" charset="-127"/>
              </a:rPr>
              <a:t> 확장성을 고려한 매물 관리 서비스 설계</a:t>
            </a:r>
            <a:endParaRPr lang="en-US" altLang="ko-KR" sz="1800" dirty="0">
              <a:solidFill>
                <a:srgbClr val="6B7CC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629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66C1F-EA2D-2588-2A19-D92225FEE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74951-12FD-A5DC-1939-2A332FD2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55CAD-1091-FD85-61EF-0BB264044A8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B34AAF-6A3B-4E8A-B455-A61B087CC12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0270" y="915222"/>
            <a:ext cx="452680" cy="222193"/>
          </a:xfrm>
        </p:spPr>
        <p:txBody>
          <a:bodyPr/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A26E21-002B-C3EC-997E-B2DD942E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65093E75-D497-736B-C503-801E7DD1CC90}"/>
              </a:ext>
            </a:extLst>
          </p:cNvPr>
          <p:cNvSpPr txBox="1"/>
          <p:nvPr/>
        </p:nvSpPr>
        <p:spPr>
          <a:xfrm>
            <a:off x="6311900" y="1521247"/>
            <a:ext cx="52212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</a:t>
            </a:r>
            <a:r>
              <a:rPr lang="en-US" altLang="ko-KR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매물 정보를 지도 위에 </a:t>
            </a:r>
            <a:r>
              <a:rPr lang="ko-KR" altLang="en-US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직관적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표시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원하는 지역의 매물을 한눈에 확인</a:t>
            </a:r>
            <a:br>
              <a:rPr lang="en-US" altLang="ko-KR" sz="1800" dirty="0">
                <a:solidFill>
                  <a:srgbClr val="000000"/>
                </a:solidFill>
                <a:latin typeface="+mn-ea"/>
                <a:cs typeface="Pretendard Light" panose="020B0600000101010101" charset="-127"/>
              </a:rPr>
            </a:br>
            <a:r>
              <a:rPr lang="en-US" altLang="ko-KR" sz="1800" dirty="0">
                <a:solidFill>
                  <a:srgbClr val="000000"/>
                </a:solidFill>
                <a:latin typeface="+mn-ea"/>
                <a:cs typeface="Pretendard Light" panose="020B0600000101010101" charset="-127"/>
              </a:rPr>
              <a:t> </a:t>
            </a:r>
            <a:endParaRPr lang="en-US" altLang="ko-KR" sz="1800" b="0" i="0" u="none" strike="noStrike" dirty="0">
              <a:solidFill>
                <a:srgbClr val="000000"/>
              </a:solidFill>
              <a:latin typeface="+mn-ea"/>
              <a:cs typeface="Pretendard Light" panose="020B0600000101010101" charset="-127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86450793-1059-7516-BDD3-0131950C8ACD}"/>
              </a:ext>
            </a:extLst>
          </p:cNvPr>
          <p:cNvSpPr txBox="1"/>
          <p:nvPr/>
        </p:nvSpPr>
        <p:spPr>
          <a:xfrm>
            <a:off x="6330420" y="2937905"/>
            <a:ext cx="4943843" cy="14661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지도 및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API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연동이 </a:t>
            </a:r>
            <a:r>
              <a:rPr lang="ko-KR" altLang="en-US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실시간으로 반응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하도록 설계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인터페이스와 데이터 처리 사이의 원활한 통신 구현</a:t>
            </a:r>
            <a:endParaRPr lang="en-US" altLang="ko-KR" sz="1800" b="0" i="0" u="none" strike="noStrike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 Light" panose="020B0600000101010101" charset="-127"/>
            </a:endParaRPr>
          </a:p>
          <a:p>
            <a:pPr marL="342900" indent="-342900">
              <a:lnSpc>
                <a:spcPct val="116199"/>
              </a:lnSpc>
              <a:buFontTx/>
              <a:buChar char="-"/>
            </a:pPr>
            <a:endParaRPr lang="en-US" altLang="ko-KR" sz="1800" b="0" i="0" u="none" strike="noStrike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34C1F41E-CE7A-2C15-3E66-29ADB8264933}"/>
              </a:ext>
            </a:extLst>
          </p:cNvPr>
          <p:cNvSpPr txBox="1"/>
          <p:nvPr/>
        </p:nvSpPr>
        <p:spPr>
          <a:xfrm>
            <a:off x="6310665" y="4690427"/>
            <a:ext cx="5218980" cy="13722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</a:t>
            </a:r>
            <a:r>
              <a:rPr lang="en-US" sz="2400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03</a:t>
            </a:r>
          </a:p>
          <a:p>
            <a:pPr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외부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API 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호출 및 데이터 </a:t>
            </a:r>
            <a:r>
              <a:rPr lang="ko-KR" altLang="en-US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파싱 과정 최적화로 </a:t>
            </a:r>
            <a:r>
              <a:rPr lang="en-US" altLang="ko-KR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API</a:t>
            </a:r>
          </a:p>
          <a:p>
            <a:pPr>
              <a:lnSpc>
                <a:spcPct val="116199"/>
              </a:lnSpc>
            </a:pPr>
            <a:r>
              <a:rPr lang="ko-KR" altLang="en-US" sz="18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호출 속도</a:t>
            </a:r>
            <a:r>
              <a:rPr lang="ko-KR" altLang="en-US" sz="18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개선</a:t>
            </a:r>
            <a:endParaRPr lang="en-US" altLang="ko-KR" sz="1800" b="0" i="0" u="none" strike="noStrike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415C579-6D2E-6B3C-8B26-DAC23982DA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8" y="1789926"/>
            <a:ext cx="3576927" cy="2747674"/>
          </a:xfrm>
          <a:prstGeom prst="rect">
            <a:avLst/>
          </a:prstGeom>
        </p:spPr>
      </p:pic>
      <p:pic>
        <p:nvPicPr>
          <p:cNvPr id="12" name="그림 11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084DA0F4-950C-0004-A04C-C44FBF93D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73" y="2184040"/>
            <a:ext cx="3981289" cy="2973892"/>
          </a:xfrm>
          <a:prstGeom prst="rect">
            <a:avLst/>
          </a:prstGeom>
        </p:spPr>
      </p:pic>
      <p:pic>
        <p:nvPicPr>
          <p:cNvPr id="13" name="그림 12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91ECF765-655F-F154-B344-16024E83BD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81" y="2828075"/>
            <a:ext cx="4229510" cy="3419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88EAA9-25FE-EC03-58E2-203ED15420D4}"/>
              </a:ext>
            </a:extLst>
          </p:cNvPr>
          <p:cNvSpPr txBox="1"/>
          <p:nvPr/>
        </p:nvSpPr>
        <p:spPr>
          <a:xfrm>
            <a:off x="1055688" y="13175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 측면</a:t>
            </a:r>
          </a:p>
        </p:txBody>
      </p:sp>
    </p:spTree>
    <p:extLst>
      <p:ext uri="{BB962C8B-B14F-4D97-AF65-F5344CB8AC3E}">
        <p14:creationId xmlns:p14="http://schemas.microsoft.com/office/powerpoint/2010/main" val="131395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62DA0-56DF-A55D-21C3-940249C3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E7538-663E-97AB-AC86-C4B994C4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커뮤니티</a:t>
            </a:r>
            <a:r>
              <a:rPr lang="en-US" altLang="ko-KR" dirty="0"/>
              <a:t>_</a:t>
            </a:r>
            <a:r>
              <a:rPr lang="ko-KR" altLang="en-US" dirty="0"/>
              <a:t>게시판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B0410-A763-24DB-31B7-60460667CD3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1DA6BD-90DC-F398-DBCA-1DF535A4FAF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0270" y="915222"/>
            <a:ext cx="452680" cy="222193"/>
          </a:xfrm>
        </p:spPr>
        <p:txBody>
          <a:bodyPr/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6E93D4-E210-4759-F5A6-94F43553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56C86BDF-9FAD-B746-5241-AC183F695F1F}"/>
              </a:ext>
            </a:extLst>
          </p:cNvPr>
          <p:cNvSpPr txBox="1"/>
          <p:nvPr/>
        </p:nvSpPr>
        <p:spPr>
          <a:xfrm>
            <a:off x="6310922" y="1292470"/>
            <a:ext cx="5546116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 목적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매물에 대한 사용자들의 자유로운 의견 교환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2D84B3AF-DCF8-AAFD-F4AA-0010107CD470}"/>
              </a:ext>
            </a:extLst>
          </p:cNvPr>
          <p:cNvSpPr txBox="1"/>
          <p:nvPr/>
        </p:nvSpPr>
        <p:spPr>
          <a:xfrm>
            <a:off x="6310922" y="2585693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페이징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기능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 페이지 당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10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 게시글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CA60D500-64E0-C6C8-CC2C-7E1BDC94BFAF}"/>
              </a:ext>
            </a:extLst>
          </p:cNvPr>
          <p:cNvSpPr txBox="1"/>
          <p:nvPr/>
        </p:nvSpPr>
        <p:spPr>
          <a:xfrm>
            <a:off x="6275388" y="5172140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04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글쓰기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에디터 부트스트랩 사용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BF121B1A-3CA5-8FDD-3E6F-067909F323DA}"/>
              </a:ext>
            </a:extLst>
          </p:cNvPr>
          <p:cNvSpPr txBox="1"/>
          <p:nvPr/>
        </p:nvSpPr>
        <p:spPr>
          <a:xfrm>
            <a:off x="6310922" y="3878916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</a:t>
            </a:r>
            <a:r>
              <a:rPr lang="en-US" sz="2400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03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게시글 댓글 등록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수정 삭제 기능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F3FB9B-0E5A-A88A-214B-0738794AA917}"/>
              </a:ext>
            </a:extLst>
          </p:cNvPr>
          <p:cNvGrpSpPr/>
          <p:nvPr/>
        </p:nvGrpSpPr>
        <p:grpSpPr>
          <a:xfrm>
            <a:off x="937235" y="1292470"/>
            <a:ext cx="2571513" cy="3424114"/>
            <a:chOff x="304799" y="2675556"/>
            <a:chExt cx="4829195" cy="643034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F3A92ED-D392-C12A-8621-E8A8EE06E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819"/>
            <a:stretch/>
          </p:blipFill>
          <p:spPr>
            <a:xfrm>
              <a:off x="304799" y="2675556"/>
              <a:ext cx="4829195" cy="643034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94E6980-7FEB-B8A4-94D7-7A591777D6E2}"/>
                </a:ext>
              </a:extLst>
            </p:cNvPr>
            <p:cNvSpPr/>
            <p:nvPr/>
          </p:nvSpPr>
          <p:spPr>
            <a:xfrm>
              <a:off x="2253306" y="7980588"/>
              <a:ext cx="904516" cy="620069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4000" dirty="0">
                <a:solidFill>
                  <a:schemeClr val="bg1"/>
                </a:solidFill>
                <a:highlight>
                  <a:srgbClr val="455F9E"/>
                </a:highlight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84E17F-3EF8-7425-BC85-87F74604F4BD}"/>
                </a:ext>
              </a:extLst>
            </p:cNvPr>
            <p:cNvSpPr/>
            <p:nvPr/>
          </p:nvSpPr>
          <p:spPr>
            <a:xfrm>
              <a:off x="4229478" y="8393967"/>
              <a:ext cx="904516" cy="620069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4000" dirty="0">
                <a:solidFill>
                  <a:schemeClr val="bg1"/>
                </a:solidFill>
                <a:highlight>
                  <a:srgbClr val="455F9E"/>
                </a:highlight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97F52C-F8DE-33A2-4E66-A8255F3EB919}"/>
                </a:ext>
              </a:extLst>
            </p:cNvPr>
            <p:cNvSpPr/>
            <p:nvPr/>
          </p:nvSpPr>
          <p:spPr>
            <a:xfrm>
              <a:off x="457200" y="4648761"/>
              <a:ext cx="1371600" cy="418539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4000" dirty="0">
                <a:solidFill>
                  <a:schemeClr val="bg1"/>
                </a:solidFill>
                <a:highlight>
                  <a:srgbClr val="455F9E"/>
                </a:highlight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BE293C-E16D-C03F-BC04-D9A70062C8C3}"/>
              </a:ext>
            </a:extLst>
          </p:cNvPr>
          <p:cNvGrpSpPr/>
          <p:nvPr/>
        </p:nvGrpSpPr>
        <p:grpSpPr>
          <a:xfrm>
            <a:off x="2222991" y="4502576"/>
            <a:ext cx="3161833" cy="1973770"/>
            <a:chOff x="5334467" y="6014289"/>
            <a:chExt cx="4952533" cy="309161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B82E761-C937-4F00-9FE0-B0730D6B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9255" y="6014289"/>
              <a:ext cx="4947745" cy="309161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C9EA97-954C-5E14-172F-57B954B51B4B}"/>
                </a:ext>
              </a:extLst>
            </p:cNvPr>
            <p:cNvSpPr/>
            <p:nvPr/>
          </p:nvSpPr>
          <p:spPr>
            <a:xfrm>
              <a:off x="5334467" y="7650895"/>
              <a:ext cx="4947745" cy="464405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chemeClr val="bg1"/>
                </a:solidFill>
                <a:highlight>
                  <a:srgbClr val="455F9E"/>
                </a:highlight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9660B64-DDF8-04E0-DFF5-D33EA5CDF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501" y="1715307"/>
            <a:ext cx="2474181" cy="154435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8333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C927-76F7-362F-A9A7-058C88F39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39410-3E32-F87E-FFFE-E41CD2B4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커뮤니티</a:t>
            </a:r>
            <a:r>
              <a:rPr lang="en-US" altLang="ko-KR" dirty="0"/>
              <a:t>_</a:t>
            </a:r>
            <a:r>
              <a:rPr lang="ko-KR" altLang="en-US" dirty="0"/>
              <a:t>채팅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21B14-91C8-B4F0-BE8C-212967BEBC6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B5929D-BB2C-F7EF-59E6-B30C69F28D7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0270" y="915222"/>
            <a:ext cx="452680" cy="222193"/>
          </a:xfrm>
        </p:spPr>
        <p:txBody>
          <a:bodyPr/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C5DA93-5831-6301-CDFC-AD3A61B8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Picture 2" descr="post-thumbnail">
            <a:extLst>
              <a:ext uri="{FF2B5EF4-FFF2-40B4-BE49-F238E27FC236}">
                <a16:creationId xmlns:a16="http://schemas.microsoft.com/office/drawing/2014/main" id="{AA8EE35E-D3D3-65BF-63DC-96287696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97" y="1292470"/>
            <a:ext cx="4718726" cy="18497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D84C214-B969-814B-9EFB-9B35FB562779}"/>
              </a:ext>
            </a:extLst>
          </p:cNvPr>
          <p:cNvGrpSpPr/>
          <p:nvPr/>
        </p:nvGrpSpPr>
        <p:grpSpPr>
          <a:xfrm>
            <a:off x="944892" y="3470161"/>
            <a:ext cx="4936231" cy="2592502"/>
            <a:chOff x="1991922" y="2618280"/>
            <a:chExt cx="14304156" cy="74958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C4DC897-938E-88EA-F5A0-8A2A0EE76426}"/>
                </a:ext>
              </a:extLst>
            </p:cNvPr>
            <p:cNvGrpSpPr/>
            <p:nvPr/>
          </p:nvGrpSpPr>
          <p:grpSpPr>
            <a:xfrm>
              <a:off x="1991922" y="2618280"/>
              <a:ext cx="14304156" cy="7495848"/>
              <a:chOff x="1991922" y="2618280"/>
              <a:chExt cx="14304156" cy="749584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21C776F-676C-01DE-7D16-39F4CAE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1922" y="2618280"/>
                <a:ext cx="14304156" cy="749584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4783419-84DB-EF78-9B50-8367CF094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3600" y="3162300"/>
                <a:ext cx="3135989" cy="144780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06E1CC-C7B0-ED21-DA48-BF690C268DCD}"/>
                </a:ext>
              </a:extLst>
            </p:cNvPr>
            <p:cNvSpPr/>
            <p:nvPr/>
          </p:nvSpPr>
          <p:spPr>
            <a:xfrm>
              <a:off x="2133600" y="3162300"/>
              <a:ext cx="3124200" cy="14478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chemeClr val="bg1"/>
                </a:solidFill>
                <a:highlight>
                  <a:srgbClr val="455F9E"/>
                </a:highlight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847FE77-715F-E77B-3252-0B00DF1394CA}"/>
                </a:ext>
              </a:extLst>
            </p:cNvPr>
            <p:cNvSpPr/>
            <p:nvPr/>
          </p:nvSpPr>
          <p:spPr>
            <a:xfrm>
              <a:off x="6324600" y="2618280"/>
              <a:ext cx="9067800" cy="7495848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chemeClr val="bg1"/>
                </a:solidFill>
                <a:highlight>
                  <a:srgbClr val="455F9E"/>
                </a:highlight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42F77D7D-17AC-E563-885E-C56D02958D87}"/>
                </a:ext>
              </a:extLst>
            </p:cNvPr>
            <p:cNvSpPr/>
            <p:nvPr/>
          </p:nvSpPr>
          <p:spPr>
            <a:xfrm>
              <a:off x="5294468" y="3637236"/>
              <a:ext cx="1005253" cy="497928"/>
            </a:xfrm>
            <a:prstGeom prst="rightArrow">
              <a:avLst/>
            </a:prstGeom>
            <a:solidFill>
              <a:srgbClr val="80543E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2558E35-4056-8C4E-1D36-D5ADF784518A}"/>
                </a:ext>
              </a:extLst>
            </p:cNvPr>
            <p:cNvSpPr/>
            <p:nvPr/>
          </p:nvSpPr>
          <p:spPr>
            <a:xfrm>
              <a:off x="13868399" y="2781300"/>
              <a:ext cx="871473" cy="6096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0" dirty="0">
                <a:solidFill>
                  <a:schemeClr val="bg1"/>
                </a:solidFill>
                <a:highlight>
                  <a:srgbClr val="455F9E"/>
                </a:highlight>
                <a:latin typeface="Pretendard Light" panose="020B0600000101010101" charset="-127"/>
                <a:ea typeface="Pretendard Light" panose="020B0600000101010101" charset="-127"/>
              </a:endParaRPr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AA60E432-1639-639C-7904-BA791EA2B3C9}"/>
              </a:ext>
            </a:extLst>
          </p:cNvPr>
          <p:cNvSpPr txBox="1"/>
          <p:nvPr/>
        </p:nvSpPr>
        <p:spPr>
          <a:xfrm>
            <a:off x="6275388" y="1289137"/>
            <a:ext cx="5546116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소켓과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STOMP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활용한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채팅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1C99C5-C298-C2A8-0E7E-638406BD4C95}"/>
              </a:ext>
            </a:extLst>
          </p:cNvPr>
          <p:cNvSpPr txBox="1"/>
          <p:nvPr/>
        </p:nvSpPr>
        <p:spPr>
          <a:xfrm>
            <a:off x="6310879" y="3908681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채팅방에서 거래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계약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시작 가능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641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98CE7-36FD-79DD-8D9E-B5D638722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24EB7-2B86-F5BA-CCA5-993EBD58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3FEF6-8F12-E1E0-A095-A6B2D591CA8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D5BD71-AEE7-4FAB-539A-B84BAFCBE9C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0270" y="915222"/>
            <a:ext cx="452680" cy="222193"/>
          </a:xfrm>
        </p:spPr>
        <p:txBody>
          <a:bodyPr/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C90BF8-18F7-F9EA-840F-4D54EC5D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BAA9ACA-81D0-163B-026A-8F66CD013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" b="10000"/>
          <a:stretch/>
        </p:blipFill>
        <p:spPr>
          <a:xfrm>
            <a:off x="652049" y="1660720"/>
            <a:ext cx="3334688" cy="41105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1089E-3F9E-CC08-F579-37643926A6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28" t="-4004" r="15530" b="9205"/>
          <a:stretch/>
        </p:blipFill>
        <p:spPr>
          <a:xfrm>
            <a:off x="3990279" y="4869434"/>
            <a:ext cx="1926334" cy="14266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59B953-2702-C043-D99F-CF0CE49EB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279" y="1416543"/>
            <a:ext cx="1929876" cy="35131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579F8F24-8708-870D-A439-8B1E392EC6A5}"/>
              </a:ext>
            </a:extLst>
          </p:cNvPr>
          <p:cNvSpPr txBox="1"/>
          <p:nvPr/>
        </p:nvSpPr>
        <p:spPr>
          <a:xfrm>
            <a:off x="6310922" y="1292470"/>
            <a:ext cx="5546116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 입력 데이터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DB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1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지정된 </a:t>
            </a:r>
            <a:r>
              <a:rPr lang="ko-KR" altLang="en-US" sz="1600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템플릿에 데이터 입력 </a:t>
            </a:r>
            <a:r>
              <a:rPr lang="ko-KR" altLang="en-US" sz="1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및 계약서 생성</a:t>
            </a:r>
            <a:endParaRPr lang="en-US" altLang="ko-KR" sz="16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AAFB6AC7-1644-69D1-B310-A7F160D489C9}"/>
              </a:ext>
            </a:extLst>
          </p:cNvPr>
          <p:cNvSpPr txBox="1"/>
          <p:nvPr/>
        </p:nvSpPr>
        <p:spPr>
          <a:xfrm>
            <a:off x="6310922" y="2585693"/>
            <a:ext cx="5222266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문서 형식에 맞는 </a:t>
            </a:r>
            <a:r>
              <a:rPr lang="ko-KR" altLang="en-US" sz="1600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데이터로 변환</a:t>
            </a:r>
            <a:endParaRPr lang="en-US" altLang="ko-KR" sz="1600" dirty="0">
              <a:solidFill>
                <a:srgbClr val="6B7CC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1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 편의성 향상</a:t>
            </a:r>
            <a:endParaRPr lang="en-US" altLang="ko-KR" sz="16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1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금액문자화</a:t>
            </a:r>
            <a:r>
              <a:rPr lang="en-US" altLang="ko-KR" sz="1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자주 쓰는 특약사항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매물 및 판매자정보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en-US" altLang="ko-KR" sz="16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A4654BE-D125-1334-69AE-3AAC486613E1}"/>
              </a:ext>
            </a:extLst>
          </p:cNvPr>
          <p:cNvSpPr txBox="1"/>
          <p:nvPr/>
        </p:nvSpPr>
        <p:spPr>
          <a:xfrm>
            <a:off x="6275388" y="5172140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04</a:t>
            </a:r>
          </a:p>
          <a:p>
            <a:pPr>
              <a:lnSpc>
                <a:spcPct val="116199"/>
              </a:lnSpc>
            </a:pPr>
            <a:r>
              <a:rPr lang="ko-KR" altLang="en-US" sz="1600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전자계약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법적 효력을 위한 서명기능 구현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16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이미지 형태로 문서에 추가</a:t>
            </a:r>
            <a:endParaRPr lang="en-US" altLang="ko-KR" sz="16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460EF-0D10-DD4A-81C4-4B0AA9E71BB8}"/>
              </a:ext>
            </a:extLst>
          </p:cNvPr>
          <p:cNvSpPr txBox="1"/>
          <p:nvPr/>
        </p:nvSpPr>
        <p:spPr>
          <a:xfrm>
            <a:off x="6310922" y="3878916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</a:t>
            </a:r>
            <a:r>
              <a:rPr lang="en-US" sz="2400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03</a:t>
            </a:r>
          </a:p>
          <a:p>
            <a:pPr lvl="0" algn="l">
              <a:lnSpc>
                <a:spcPct val="116199"/>
              </a:lnSpc>
            </a:pP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EXCEL &gt; PDF &gt; IMG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변환</a:t>
            </a:r>
            <a:endParaRPr lang="en-US" altLang="ko-KR" sz="1600" dirty="0">
              <a:solidFill>
                <a:srgbClr val="6B7CC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계약서 다운로드 기능</a:t>
            </a:r>
            <a:endParaRPr lang="en-US" altLang="ko-KR" sz="16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7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33AB-ED79-2808-DAF9-2BB53FF9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47096-AC93-59EB-4577-C09042879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대출상품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7EEF3-F8C6-4120-6769-B30CE56D787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3D0FB3-3D87-B53E-4F5E-7BB1A5D1DA2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0270" y="915222"/>
            <a:ext cx="452680" cy="222193"/>
          </a:xfrm>
        </p:spPr>
        <p:txBody>
          <a:bodyPr/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E60514-8CCB-988F-0882-32F24839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6D098-9B5C-F79A-3E48-D0A0A9899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3" y="1933278"/>
            <a:ext cx="4688859" cy="2839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D6A3C77-CA2E-FC4A-41B9-0E2C412340C9}"/>
              </a:ext>
            </a:extLst>
          </p:cNvPr>
          <p:cNvSpPr txBox="1">
            <a:spLocks/>
          </p:cNvSpPr>
          <p:nvPr/>
        </p:nvSpPr>
        <p:spPr>
          <a:xfrm>
            <a:off x="712178" y="1376362"/>
            <a:ext cx="10515600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55F9E"/>
                </a:solidFill>
              </a:rPr>
              <a:t>대출상품 추천 서비스</a:t>
            </a: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F5234DB2-0CC4-9D4B-A20D-7844E5DED909}"/>
              </a:ext>
            </a:extLst>
          </p:cNvPr>
          <p:cNvSpPr txBox="1"/>
          <p:nvPr/>
        </p:nvSpPr>
        <p:spPr>
          <a:xfrm>
            <a:off x="6310922" y="1292470"/>
            <a:ext cx="5546116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은행연합회 전세자금 대출 </a:t>
            </a: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최신 데이터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활용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(24.12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월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411D074D-DA3A-8D1C-E6F7-4795A39FC4CD}"/>
              </a:ext>
            </a:extLst>
          </p:cNvPr>
          <p:cNvSpPr txBox="1"/>
          <p:nvPr/>
        </p:nvSpPr>
        <p:spPr>
          <a:xfrm>
            <a:off x="6310922" y="3146425"/>
            <a:ext cx="5546116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맞춤 대출 상품 조회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필터 적용시 </a:t>
            </a: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반응형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목록 변화 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44B4840-43B0-A2C0-158C-059025800174}"/>
              </a:ext>
            </a:extLst>
          </p:cNvPr>
          <p:cNvSpPr txBox="1"/>
          <p:nvPr/>
        </p:nvSpPr>
        <p:spPr>
          <a:xfrm>
            <a:off x="6310922" y="5000380"/>
            <a:ext cx="5546116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03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각 대출 상품에 대한 맞춤 이자 계산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F8B6E2B-09C8-2414-8AC4-7D85A5EEB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22" y="2896198"/>
            <a:ext cx="1770057" cy="31664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799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5985C-E3F5-F10B-6ED5-A8FF97FEC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E118B-2B65-1978-E0F4-F1DE3C17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0907B-95D1-3E97-9AE2-93B8CFB3CE0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FCA5CA-4B97-8E4F-314E-99E73E1F873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0270" y="915222"/>
            <a:ext cx="452680" cy="222193"/>
          </a:xfrm>
        </p:spPr>
        <p:txBody>
          <a:bodyPr/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4F72D9-199E-3200-ED2E-C6C9F5ED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B8B653F7-6FA4-3A5F-A687-6D844A2AA8A5}"/>
              </a:ext>
            </a:extLst>
          </p:cNvPr>
          <p:cNvSpPr txBox="1"/>
          <p:nvPr/>
        </p:nvSpPr>
        <p:spPr>
          <a:xfrm>
            <a:off x="6310922" y="1292470"/>
            <a:ext cx="5546116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SSE(Server Sent Events)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프로토콜 활용하여 구현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8CB795AD-4CBB-CB51-4D46-BDC54D4AFBCB}"/>
              </a:ext>
            </a:extLst>
          </p:cNvPr>
          <p:cNvSpPr txBox="1"/>
          <p:nvPr/>
        </p:nvSpPr>
        <p:spPr>
          <a:xfrm>
            <a:off x="6310922" y="3146425"/>
            <a:ext cx="5546116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328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클라이언트로 단방향 통신만 수행하기 때문에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리소스 관리에 적합</a:t>
            </a:r>
            <a:endParaRPr lang="en-US" altLang="ko-KR" dirty="0">
              <a:solidFill>
                <a:srgbClr val="6B7CC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E1FE45D3-DFE7-BFFC-F2DA-6BB3FDA80A52}"/>
              </a:ext>
            </a:extLst>
          </p:cNvPr>
          <p:cNvSpPr txBox="1"/>
          <p:nvPr/>
        </p:nvSpPr>
        <p:spPr>
          <a:xfrm>
            <a:off x="6310922" y="5000380"/>
            <a:ext cx="5546116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03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 구현에 필요한 각 도메인에 대응할 수 있도록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범용성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있는 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API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1" name="그림 10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8797F794-B1ED-FF2F-A5D2-AA6B5FCA3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97" y="1276447"/>
            <a:ext cx="4483403" cy="503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5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467BB-B39B-503D-8982-66A489368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0D255-56F5-4C38-D358-89BEFACD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688" y="2735658"/>
            <a:ext cx="8507412" cy="1386681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시스템 구조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63866D-2FEC-CD99-7656-7213688EC26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7B5D453-E001-491E-96F6-60ADB6CD2DB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34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0D60B-FCF3-0C51-BF6A-ADDE8663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기술스택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FFF39-8716-0AF4-2E1E-9148F00E795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BAB11-C5A8-01F0-F2B1-1B8575901CE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43155" cy="222193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E2ED42-ADD1-2470-8D19-D20674C6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1" name="그림 10" descr="로고, 스크린샷, 그래픽, 상징이(가) 표시된 사진&#10;&#10;자동 생성된 설명">
            <a:extLst>
              <a:ext uri="{FF2B5EF4-FFF2-40B4-BE49-F238E27FC236}">
                <a16:creationId xmlns:a16="http://schemas.microsoft.com/office/drawing/2014/main" id="{AADF48E5-4976-5117-4325-AE3E57084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38" y="4745324"/>
            <a:ext cx="2270924" cy="877836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789E568-F1F8-46F1-D5F4-BBFC530AA7B4}"/>
              </a:ext>
            </a:extLst>
          </p:cNvPr>
          <p:cNvCxnSpPr/>
          <p:nvPr/>
        </p:nvCxnSpPr>
        <p:spPr>
          <a:xfrm>
            <a:off x="4221868" y="2005164"/>
            <a:ext cx="0" cy="426242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85F54A-CD3B-3DE9-F7E7-5145BFE2E185}"/>
              </a:ext>
            </a:extLst>
          </p:cNvPr>
          <p:cNvCxnSpPr/>
          <p:nvPr/>
        </p:nvCxnSpPr>
        <p:spPr>
          <a:xfrm>
            <a:off x="7884616" y="2007973"/>
            <a:ext cx="0" cy="426242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694A0C1C-D0F3-09DE-A60D-A64AFC1A9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91" y="3429000"/>
            <a:ext cx="897360" cy="89736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C933BC2-043C-3CDA-917F-A1DB7D257C5C}"/>
              </a:ext>
            </a:extLst>
          </p:cNvPr>
          <p:cNvGrpSpPr/>
          <p:nvPr/>
        </p:nvGrpSpPr>
        <p:grpSpPr>
          <a:xfrm>
            <a:off x="1119936" y="2399981"/>
            <a:ext cx="1017644" cy="1518517"/>
            <a:chOff x="1234269" y="2101832"/>
            <a:chExt cx="1017644" cy="1518517"/>
          </a:xfrm>
        </p:grpSpPr>
        <p:pic>
          <p:nvPicPr>
            <p:cNvPr id="8" name="그림 7" descr="그래픽, 클립아트, 그래픽 디자인, 창의성이(가) 표시된 사진&#10;&#10;자동 생성된 설명">
              <a:extLst>
                <a:ext uri="{FF2B5EF4-FFF2-40B4-BE49-F238E27FC236}">
                  <a16:creationId xmlns:a16="http://schemas.microsoft.com/office/drawing/2014/main" id="{EF65FEA6-FAC1-CAE8-E678-8A427B41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269" y="2101832"/>
              <a:ext cx="1017644" cy="1065607"/>
            </a:xfrm>
            <a:prstGeom prst="rect">
              <a:avLst/>
            </a:prstGeom>
          </p:spPr>
        </p:pic>
        <p:sp>
          <p:nvSpPr>
            <p:cNvPr id="23" name="부제목 2">
              <a:extLst>
                <a:ext uri="{FF2B5EF4-FFF2-40B4-BE49-F238E27FC236}">
                  <a16:creationId xmlns:a16="http://schemas.microsoft.com/office/drawing/2014/main" id="{57878490-DC6F-D863-8ECD-7D82125FE1B2}"/>
                </a:ext>
              </a:extLst>
            </p:cNvPr>
            <p:cNvSpPr txBox="1">
              <a:spLocks/>
            </p:cNvSpPr>
            <p:nvPr/>
          </p:nvSpPr>
          <p:spPr>
            <a:xfrm>
              <a:off x="1283453" y="3169242"/>
              <a:ext cx="919275" cy="4511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9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Spring</a:t>
              </a:r>
              <a:br>
                <a:rPr lang="en-US" altLang="ko-KR" sz="9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</a:br>
              <a:r>
                <a:rPr lang="en-US" altLang="ko-KR" sz="9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Framework</a:t>
              </a:r>
              <a:endParaRPr lang="ko-KR" altLang="en-US" sz="9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614050-7CAA-A2B7-2011-BC14610FE70A}"/>
              </a:ext>
            </a:extLst>
          </p:cNvPr>
          <p:cNvGrpSpPr/>
          <p:nvPr/>
        </p:nvGrpSpPr>
        <p:grpSpPr>
          <a:xfrm>
            <a:off x="1121011" y="4136377"/>
            <a:ext cx="1065607" cy="1515751"/>
            <a:chOff x="1213069" y="3617585"/>
            <a:chExt cx="1065607" cy="1515751"/>
          </a:xfrm>
        </p:grpSpPr>
        <p:pic>
          <p:nvPicPr>
            <p:cNvPr id="16" name="그림 15" descr="그래픽, 폰트, 디자인, 타이포그래피이(가) 표시된 사진&#10;&#10;자동 생성된 설명">
              <a:extLst>
                <a:ext uri="{FF2B5EF4-FFF2-40B4-BE49-F238E27FC236}">
                  <a16:creationId xmlns:a16="http://schemas.microsoft.com/office/drawing/2014/main" id="{C6467896-4ED6-1DE8-A2D9-9E5759391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069" y="3617585"/>
              <a:ext cx="1065607" cy="1065607"/>
            </a:xfrm>
            <a:prstGeom prst="rect">
              <a:avLst/>
            </a:prstGeom>
          </p:spPr>
        </p:pic>
        <p:sp>
          <p:nvSpPr>
            <p:cNvPr id="24" name="부제목 2">
              <a:extLst>
                <a:ext uri="{FF2B5EF4-FFF2-40B4-BE49-F238E27FC236}">
                  <a16:creationId xmlns:a16="http://schemas.microsoft.com/office/drawing/2014/main" id="{8BA36652-E8E5-0A8D-469A-33835069D93E}"/>
                </a:ext>
              </a:extLst>
            </p:cNvPr>
            <p:cNvSpPr txBox="1">
              <a:spLocks/>
            </p:cNvSpPr>
            <p:nvPr/>
          </p:nvSpPr>
          <p:spPr>
            <a:xfrm>
              <a:off x="1286235" y="4683191"/>
              <a:ext cx="919275" cy="45014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Java</a:t>
              </a:r>
              <a:b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</a:b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11.0.25</a:t>
              </a:r>
              <a:endParaRPr lang="ko-KR" altLang="en-US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12B3A9E-98AA-C2C5-6C10-38A393D2C388}"/>
              </a:ext>
            </a:extLst>
          </p:cNvPr>
          <p:cNvGrpSpPr/>
          <p:nvPr/>
        </p:nvGrpSpPr>
        <p:grpSpPr>
          <a:xfrm>
            <a:off x="2812529" y="4360969"/>
            <a:ext cx="1065607" cy="1291159"/>
            <a:chOff x="2646428" y="3617585"/>
            <a:chExt cx="1065607" cy="1291159"/>
          </a:xfrm>
        </p:grpSpPr>
        <p:pic>
          <p:nvPicPr>
            <p:cNvPr id="9" name="그림 8" descr="그래픽, 그래픽 디자인, 폰트, 텍스트이(가) 표시된 사진&#10;&#10;자동 생성된 설명">
              <a:extLst>
                <a:ext uri="{FF2B5EF4-FFF2-40B4-BE49-F238E27FC236}">
                  <a16:creationId xmlns:a16="http://schemas.microsoft.com/office/drawing/2014/main" id="{91CEDBFA-D7BA-CBBA-147B-C156044B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6428" y="3617585"/>
              <a:ext cx="1065607" cy="1065607"/>
            </a:xfrm>
            <a:prstGeom prst="rect">
              <a:avLst/>
            </a:prstGeom>
          </p:spPr>
        </p:pic>
        <p:sp>
          <p:nvSpPr>
            <p:cNvPr id="25" name="부제목 2">
              <a:extLst>
                <a:ext uri="{FF2B5EF4-FFF2-40B4-BE49-F238E27FC236}">
                  <a16:creationId xmlns:a16="http://schemas.microsoft.com/office/drawing/2014/main" id="{8AAC8E14-63A3-C0D4-0D22-474BC67028C4}"/>
                </a:ext>
              </a:extLst>
            </p:cNvPr>
            <p:cNvSpPr txBox="1">
              <a:spLocks/>
            </p:cNvSpPr>
            <p:nvPr/>
          </p:nvSpPr>
          <p:spPr>
            <a:xfrm>
              <a:off x="2719594" y="4683191"/>
              <a:ext cx="919275" cy="2255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9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MySQL</a:t>
              </a:r>
              <a:endParaRPr lang="ko-KR" altLang="en-US" sz="9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1FE089-F20B-EA52-5390-8F72AB7F9709}"/>
              </a:ext>
            </a:extLst>
          </p:cNvPr>
          <p:cNvGrpSpPr/>
          <p:nvPr/>
        </p:nvGrpSpPr>
        <p:grpSpPr>
          <a:xfrm>
            <a:off x="2747978" y="2427989"/>
            <a:ext cx="1065607" cy="1458446"/>
            <a:chOff x="2722922" y="2101832"/>
            <a:chExt cx="1065607" cy="1458446"/>
          </a:xfrm>
        </p:grpSpPr>
        <p:pic>
          <p:nvPicPr>
            <p:cNvPr id="10" name="그림 9" descr="고양이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BF97C323-E8EF-6E26-6F33-AF479FCB2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922" y="2101832"/>
              <a:ext cx="1065607" cy="1065607"/>
            </a:xfrm>
            <a:prstGeom prst="rect">
              <a:avLst/>
            </a:prstGeom>
          </p:spPr>
        </p:pic>
        <p:sp>
          <p:nvSpPr>
            <p:cNvPr id="26" name="부제목 2">
              <a:extLst>
                <a:ext uri="{FF2B5EF4-FFF2-40B4-BE49-F238E27FC236}">
                  <a16:creationId xmlns:a16="http://schemas.microsoft.com/office/drawing/2014/main" id="{E376C76C-68BF-95CF-1133-3FD518766049}"/>
                </a:ext>
              </a:extLst>
            </p:cNvPr>
            <p:cNvSpPr txBox="1">
              <a:spLocks/>
            </p:cNvSpPr>
            <p:nvPr/>
          </p:nvSpPr>
          <p:spPr>
            <a:xfrm>
              <a:off x="2796087" y="3109171"/>
              <a:ext cx="919275" cy="451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Apache</a:t>
              </a:r>
              <a:b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</a:b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Tomcat</a:t>
              </a:r>
              <a:endParaRPr lang="ko-KR" altLang="en-US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AF94985-FF6C-0407-6EDE-CF448ED219B3}"/>
              </a:ext>
            </a:extLst>
          </p:cNvPr>
          <p:cNvGrpSpPr/>
          <p:nvPr/>
        </p:nvGrpSpPr>
        <p:grpSpPr>
          <a:xfrm>
            <a:off x="4723439" y="2104591"/>
            <a:ext cx="850405" cy="1360997"/>
            <a:chOff x="4919120" y="2012462"/>
            <a:chExt cx="962193" cy="1539903"/>
          </a:xfrm>
        </p:grpSpPr>
        <p:pic>
          <p:nvPicPr>
            <p:cNvPr id="12" name="그림 11" descr="상징, 로고, 그래픽, 폰트이(가) 표시된 사진&#10;&#10;자동 생성된 설명">
              <a:extLst>
                <a:ext uri="{FF2B5EF4-FFF2-40B4-BE49-F238E27FC236}">
                  <a16:creationId xmlns:a16="http://schemas.microsoft.com/office/drawing/2014/main" id="{67B364F7-45F4-2476-4699-473E848F0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120" y="2012462"/>
              <a:ext cx="962193" cy="1065607"/>
            </a:xfrm>
            <a:prstGeom prst="rect">
              <a:avLst/>
            </a:prstGeom>
          </p:spPr>
        </p:pic>
        <p:sp>
          <p:nvSpPr>
            <p:cNvPr id="27" name="부제목 2">
              <a:extLst>
                <a:ext uri="{FF2B5EF4-FFF2-40B4-BE49-F238E27FC236}">
                  <a16:creationId xmlns:a16="http://schemas.microsoft.com/office/drawing/2014/main" id="{773D8FD6-A043-4553-E1C4-7948CC99C65A}"/>
                </a:ext>
              </a:extLst>
            </p:cNvPr>
            <p:cNvSpPr txBox="1">
              <a:spLocks/>
            </p:cNvSpPr>
            <p:nvPr/>
          </p:nvSpPr>
          <p:spPr>
            <a:xfrm>
              <a:off x="4925910" y="3101258"/>
              <a:ext cx="919275" cy="4511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STS</a:t>
              </a:r>
              <a:b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</a:b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3.9.18</a:t>
              </a:r>
              <a:endParaRPr lang="ko-KR" altLang="en-US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8D90C3C-3849-A870-801B-314B077DB2BB}"/>
              </a:ext>
            </a:extLst>
          </p:cNvPr>
          <p:cNvGrpSpPr/>
          <p:nvPr/>
        </p:nvGrpSpPr>
        <p:grpSpPr>
          <a:xfrm>
            <a:off x="6499895" y="2063377"/>
            <a:ext cx="919276" cy="1193442"/>
            <a:chOff x="6311900" y="1883666"/>
            <a:chExt cx="1065607" cy="1335832"/>
          </a:xfrm>
        </p:grpSpPr>
        <p:pic>
          <p:nvPicPr>
            <p:cNvPr id="15" name="그림 14" descr="스크린샷, 그래픽, 라인, 상징이(가) 표시된 사진&#10;&#10;자동 생성된 설명">
              <a:extLst>
                <a:ext uri="{FF2B5EF4-FFF2-40B4-BE49-F238E27FC236}">
                  <a16:creationId xmlns:a16="http://schemas.microsoft.com/office/drawing/2014/main" id="{2CB78836-5176-1232-99CE-945C1A5B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900" y="1883666"/>
              <a:ext cx="1065607" cy="1065607"/>
            </a:xfrm>
            <a:prstGeom prst="rect">
              <a:avLst/>
            </a:prstGeom>
          </p:spPr>
        </p:pic>
        <p:sp>
          <p:nvSpPr>
            <p:cNvPr id="28" name="부제목 2">
              <a:extLst>
                <a:ext uri="{FF2B5EF4-FFF2-40B4-BE49-F238E27FC236}">
                  <a16:creationId xmlns:a16="http://schemas.microsoft.com/office/drawing/2014/main" id="{9E3AEF4D-227D-BBFE-99B6-002A36682B33}"/>
                </a:ext>
              </a:extLst>
            </p:cNvPr>
            <p:cNvSpPr txBox="1">
              <a:spLocks/>
            </p:cNvSpPr>
            <p:nvPr/>
          </p:nvSpPr>
          <p:spPr>
            <a:xfrm>
              <a:off x="6427087" y="2955841"/>
              <a:ext cx="919275" cy="26365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VS Code</a:t>
              </a:r>
              <a:endParaRPr lang="ko-KR" altLang="en-US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0B6C8EE-3C6C-4E39-4D9F-DA3B15AD5C03}"/>
              </a:ext>
            </a:extLst>
          </p:cNvPr>
          <p:cNvGrpSpPr/>
          <p:nvPr/>
        </p:nvGrpSpPr>
        <p:grpSpPr>
          <a:xfrm>
            <a:off x="4667481" y="3256819"/>
            <a:ext cx="1065607" cy="1099699"/>
            <a:chOff x="4867413" y="3245355"/>
            <a:chExt cx="1065607" cy="1099699"/>
          </a:xfrm>
        </p:grpSpPr>
        <p:pic>
          <p:nvPicPr>
            <p:cNvPr id="18" name="그림 17" descr="꽃이(가) 표시된 사진&#10;&#10;자동 생성된 설명">
              <a:extLst>
                <a:ext uri="{FF2B5EF4-FFF2-40B4-BE49-F238E27FC236}">
                  <a16:creationId xmlns:a16="http://schemas.microsoft.com/office/drawing/2014/main" id="{D07F1954-D699-240B-7AE9-38292314D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413" y="3245355"/>
              <a:ext cx="1065607" cy="1065607"/>
            </a:xfrm>
            <a:prstGeom prst="rect">
              <a:avLst/>
            </a:prstGeom>
          </p:spPr>
        </p:pic>
        <p:sp>
          <p:nvSpPr>
            <p:cNvPr id="29" name="부제목 2">
              <a:extLst>
                <a:ext uri="{FF2B5EF4-FFF2-40B4-BE49-F238E27FC236}">
                  <a16:creationId xmlns:a16="http://schemas.microsoft.com/office/drawing/2014/main" id="{C568A7F6-1C21-CDCB-0D99-959D94FA9B02}"/>
                </a:ext>
              </a:extLst>
            </p:cNvPr>
            <p:cNvSpPr txBox="1">
              <a:spLocks/>
            </p:cNvSpPr>
            <p:nvPr/>
          </p:nvSpPr>
          <p:spPr>
            <a:xfrm>
              <a:off x="4887246" y="4064751"/>
              <a:ext cx="919275" cy="280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14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Maven</a:t>
              </a:r>
              <a:endParaRPr lang="ko-KR" altLang="en-US" sz="14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30" name="부제목 2">
            <a:extLst>
              <a:ext uri="{FF2B5EF4-FFF2-40B4-BE49-F238E27FC236}">
                <a16:creationId xmlns:a16="http://schemas.microsoft.com/office/drawing/2014/main" id="{5E8AFEA9-E364-0C1C-B9D7-A4D0BE70E8EC}"/>
              </a:ext>
            </a:extLst>
          </p:cNvPr>
          <p:cNvSpPr txBox="1">
            <a:spLocks/>
          </p:cNvSpPr>
          <p:nvPr/>
        </p:nvSpPr>
        <p:spPr>
          <a:xfrm>
            <a:off x="6451413" y="4388397"/>
            <a:ext cx="919276" cy="37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CF8E4A"/>
                </a:solidFill>
                <a:latin typeface="Pretendard SemiBold" panose="020B0600000101010101" charset="-127"/>
                <a:ea typeface="Pretendard SemiBold" panose="020B0600000101010101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80543E"/>
                </a:solidFill>
                <a:latin typeface="Pretendard Light" panose="020B0600000101010101" charset="-127"/>
                <a:ea typeface="Pretendard Light" panose="020B0600000101010101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80543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80543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80543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ko-KR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jQuery</a:t>
            </a:r>
            <a:endParaRPr lang="ko-KR" altLang="en-US" sz="1200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35034BB-FA57-25FD-E214-FDDDCC1C74D4}"/>
              </a:ext>
            </a:extLst>
          </p:cNvPr>
          <p:cNvGrpSpPr/>
          <p:nvPr/>
        </p:nvGrpSpPr>
        <p:grpSpPr>
          <a:xfrm>
            <a:off x="8175296" y="2470313"/>
            <a:ext cx="1176744" cy="1293519"/>
            <a:chOff x="8135832" y="2012462"/>
            <a:chExt cx="1176744" cy="1293519"/>
          </a:xfrm>
        </p:grpSpPr>
        <p:pic>
          <p:nvPicPr>
            <p:cNvPr id="19" name="그림 18" descr="포유류, 고양이, 그래픽이(가) 표시된 사진&#10;&#10;자동 생성된 설명">
              <a:extLst>
                <a:ext uri="{FF2B5EF4-FFF2-40B4-BE49-F238E27FC236}">
                  <a16:creationId xmlns:a16="http://schemas.microsoft.com/office/drawing/2014/main" id="{B2AB7094-DBB6-66D4-CDBD-A6A04768D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832" y="2012462"/>
              <a:ext cx="1176744" cy="1065607"/>
            </a:xfrm>
            <a:prstGeom prst="rect">
              <a:avLst/>
            </a:prstGeom>
          </p:spPr>
        </p:pic>
        <p:sp>
          <p:nvSpPr>
            <p:cNvPr id="32" name="부제목 2">
              <a:extLst>
                <a:ext uri="{FF2B5EF4-FFF2-40B4-BE49-F238E27FC236}">
                  <a16:creationId xmlns:a16="http://schemas.microsoft.com/office/drawing/2014/main" id="{0825046D-0E92-F8F8-2B74-8404D43CA2F6}"/>
                </a:ext>
              </a:extLst>
            </p:cNvPr>
            <p:cNvSpPr txBox="1">
              <a:spLocks/>
            </p:cNvSpPr>
            <p:nvPr/>
          </p:nvSpPr>
          <p:spPr>
            <a:xfrm>
              <a:off x="8261713" y="3080428"/>
              <a:ext cx="919275" cy="2255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9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GitHub</a:t>
              </a:r>
              <a:endParaRPr lang="ko-KR" altLang="en-US" sz="9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7F03C5-03F9-865C-007C-5A9D94648C23}"/>
              </a:ext>
            </a:extLst>
          </p:cNvPr>
          <p:cNvGrpSpPr/>
          <p:nvPr/>
        </p:nvGrpSpPr>
        <p:grpSpPr>
          <a:xfrm>
            <a:off x="10112348" y="2476048"/>
            <a:ext cx="1065607" cy="1290679"/>
            <a:chOff x="9752328" y="2012462"/>
            <a:chExt cx="1065607" cy="1290679"/>
          </a:xfrm>
        </p:grpSpPr>
        <p:pic>
          <p:nvPicPr>
            <p:cNvPr id="20" name="그림 19" descr="로고, 상징, 폰트, 번호이(가) 표시된 사진&#10;&#10;자동 생성된 설명">
              <a:extLst>
                <a:ext uri="{FF2B5EF4-FFF2-40B4-BE49-F238E27FC236}">
                  <a16:creationId xmlns:a16="http://schemas.microsoft.com/office/drawing/2014/main" id="{659B2181-F3EC-0A68-8E61-1A9C1F3EE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328" y="2012462"/>
              <a:ext cx="1065607" cy="1065607"/>
            </a:xfrm>
            <a:prstGeom prst="rect">
              <a:avLst/>
            </a:prstGeom>
          </p:spPr>
        </p:pic>
        <p:sp>
          <p:nvSpPr>
            <p:cNvPr id="33" name="부제목 2">
              <a:extLst>
                <a:ext uri="{FF2B5EF4-FFF2-40B4-BE49-F238E27FC236}">
                  <a16:creationId xmlns:a16="http://schemas.microsoft.com/office/drawing/2014/main" id="{7F4CC373-1F3B-5C5B-CD40-80B08735257B}"/>
                </a:ext>
              </a:extLst>
            </p:cNvPr>
            <p:cNvSpPr txBox="1">
              <a:spLocks/>
            </p:cNvSpPr>
            <p:nvPr/>
          </p:nvSpPr>
          <p:spPr>
            <a:xfrm>
              <a:off x="9825494" y="3077588"/>
              <a:ext cx="919275" cy="2255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9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Notion</a:t>
              </a:r>
              <a:endParaRPr lang="ko-KR" altLang="en-US" sz="9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BE8C13B-0E0D-257D-4DE0-97F09FE4D56B}"/>
              </a:ext>
            </a:extLst>
          </p:cNvPr>
          <p:cNvGrpSpPr/>
          <p:nvPr/>
        </p:nvGrpSpPr>
        <p:grpSpPr>
          <a:xfrm>
            <a:off x="8227984" y="4413633"/>
            <a:ext cx="1065607" cy="1312853"/>
            <a:chOff x="8191401" y="3528215"/>
            <a:chExt cx="1065607" cy="1312853"/>
          </a:xfrm>
        </p:grpSpPr>
        <p:pic>
          <p:nvPicPr>
            <p:cNvPr id="22" name="그림 21" descr="다채로움, 그래픽, 스크린샷, 원이(가) 표시된 사진&#10;&#10;자동 생성된 설명">
              <a:extLst>
                <a:ext uri="{FF2B5EF4-FFF2-40B4-BE49-F238E27FC236}">
                  <a16:creationId xmlns:a16="http://schemas.microsoft.com/office/drawing/2014/main" id="{404A829A-FDAA-39F8-28A8-74069723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401" y="3528215"/>
              <a:ext cx="1065607" cy="1065607"/>
            </a:xfrm>
            <a:prstGeom prst="rect">
              <a:avLst/>
            </a:prstGeom>
          </p:spPr>
        </p:pic>
        <p:sp>
          <p:nvSpPr>
            <p:cNvPr id="34" name="부제목 2">
              <a:extLst>
                <a:ext uri="{FF2B5EF4-FFF2-40B4-BE49-F238E27FC236}">
                  <a16:creationId xmlns:a16="http://schemas.microsoft.com/office/drawing/2014/main" id="{37078E2B-0B90-3366-3329-576AA84EB768}"/>
                </a:ext>
              </a:extLst>
            </p:cNvPr>
            <p:cNvSpPr txBox="1">
              <a:spLocks/>
            </p:cNvSpPr>
            <p:nvPr/>
          </p:nvSpPr>
          <p:spPr>
            <a:xfrm>
              <a:off x="8261713" y="4615515"/>
              <a:ext cx="919275" cy="2255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9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Slack</a:t>
              </a:r>
              <a:endParaRPr lang="ko-KR" altLang="en-US" sz="9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4ABFFB8-306A-EEB6-DCD2-6DB4D284ACD9}"/>
              </a:ext>
            </a:extLst>
          </p:cNvPr>
          <p:cNvGrpSpPr/>
          <p:nvPr/>
        </p:nvGrpSpPr>
        <p:grpSpPr>
          <a:xfrm>
            <a:off x="10024774" y="4413633"/>
            <a:ext cx="919275" cy="1312853"/>
            <a:chOff x="9825494" y="3528215"/>
            <a:chExt cx="919275" cy="1312853"/>
          </a:xfrm>
        </p:grpSpPr>
        <p:pic>
          <p:nvPicPr>
            <p:cNvPr id="21" name="그림 20" descr="다채로움, 그래픽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917EE43-C32F-1B62-6314-666F0C8B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9858" y="3528215"/>
              <a:ext cx="710547" cy="1065607"/>
            </a:xfrm>
            <a:prstGeom prst="rect">
              <a:avLst/>
            </a:prstGeom>
          </p:spPr>
        </p:pic>
        <p:sp>
          <p:nvSpPr>
            <p:cNvPr id="35" name="부제목 2">
              <a:extLst>
                <a:ext uri="{FF2B5EF4-FFF2-40B4-BE49-F238E27FC236}">
                  <a16:creationId xmlns:a16="http://schemas.microsoft.com/office/drawing/2014/main" id="{C4F7F198-C44E-A380-25B0-DB84658285A0}"/>
                </a:ext>
              </a:extLst>
            </p:cNvPr>
            <p:cNvSpPr txBox="1">
              <a:spLocks/>
            </p:cNvSpPr>
            <p:nvPr/>
          </p:nvSpPr>
          <p:spPr>
            <a:xfrm>
              <a:off x="9825494" y="4615515"/>
              <a:ext cx="919275" cy="22555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ko-KR" sz="9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Figma</a:t>
              </a:r>
              <a:endParaRPr lang="ko-KR" altLang="en-US" sz="9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36DF065-2C31-8CDC-A345-E9788CFB4568}"/>
              </a:ext>
            </a:extLst>
          </p:cNvPr>
          <p:cNvSpPr txBox="1"/>
          <p:nvPr/>
        </p:nvSpPr>
        <p:spPr>
          <a:xfrm>
            <a:off x="4861382" y="5691345"/>
            <a:ext cx="6805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3FBF8B-5B4A-CE93-6F25-B3F04AA6F529}"/>
              </a:ext>
            </a:extLst>
          </p:cNvPr>
          <p:cNvSpPr txBox="1"/>
          <p:nvPr/>
        </p:nvSpPr>
        <p:spPr>
          <a:xfrm>
            <a:off x="5799077" y="5691345"/>
            <a:ext cx="6805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CSS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511565-58F0-D26E-5EF9-A14C87D8B035}"/>
              </a:ext>
            </a:extLst>
          </p:cNvPr>
          <p:cNvSpPr txBox="1"/>
          <p:nvPr/>
        </p:nvSpPr>
        <p:spPr>
          <a:xfrm>
            <a:off x="6386791" y="5691345"/>
            <a:ext cx="9909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JavaScript</a:t>
            </a:r>
            <a:endParaRPr lang="ko-KR" altLang="en-US" sz="11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92933D-961D-9F55-D7ED-0BC73C323232}"/>
              </a:ext>
            </a:extLst>
          </p:cNvPr>
          <p:cNvSpPr txBox="1"/>
          <p:nvPr/>
        </p:nvSpPr>
        <p:spPr>
          <a:xfrm>
            <a:off x="9189998" y="1438366"/>
            <a:ext cx="116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협업 도구</a:t>
            </a:r>
            <a:endParaRPr lang="ko-KR" alt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224981-4D39-E014-A190-BFA9C340F3F9}"/>
              </a:ext>
            </a:extLst>
          </p:cNvPr>
          <p:cNvSpPr txBox="1"/>
          <p:nvPr/>
        </p:nvSpPr>
        <p:spPr>
          <a:xfrm>
            <a:off x="5548169" y="1438366"/>
            <a:ext cx="116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도구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690815-B7E0-337F-6FF0-9C14827E1F8B}"/>
              </a:ext>
            </a:extLst>
          </p:cNvPr>
          <p:cNvSpPr txBox="1"/>
          <p:nvPr/>
        </p:nvSpPr>
        <p:spPr>
          <a:xfrm>
            <a:off x="1628757" y="1438366"/>
            <a:ext cx="1161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개발 환경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2230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25A4F-D299-1523-9537-1DC25FA9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00575-DD4F-6554-266F-E62F2787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구성도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0C7AFA-C0DD-8182-0F21-E71FFA0DFE4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E3D030-355D-C615-988E-EEAFBABD528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43155" cy="222193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A88308-CCB2-FC4D-558A-745F49C4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AFB783-B461-A2E8-E606-E77B9C0A8769}"/>
              </a:ext>
            </a:extLst>
          </p:cNvPr>
          <p:cNvGrpSpPr/>
          <p:nvPr/>
        </p:nvGrpSpPr>
        <p:grpSpPr>
          <a:xfrm>
            <a:off x="689311" y="1956574"/>
            <a:ext cx="10488644" cy="3442931"/>
            <a:chOff x="39734" y="2651127"/>
            <a:chExt cx="17532795" cy="5755195"/>
          </a:xfrm>
        </p:grpSpPr>
        <p:pic>
          <p:nvPicPr>
            <p:cNvPr id="7" name="그림 6" descr="클립아트, 만화 영화, 애니메이션, 미소이(가) 표시된 사진&#10;&#10;자동 생성된 설명">
              <a:extLst>
                <a:ext uri="{FF2B5EF4-FFF2-40B4-BE49-F238E27FC236}">
                  <a16:creationId xmlns:a16="http://schemas.microsoft.com/office/drawing/2014/main" id="{4F3DBC01-76DD-BAE2-D5E5-984EFAF40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34" y="3623040"/>
              <a:ext cx="3600000" cy="2701560"/>
            </a:xfrm>
            <a:prstGeom prst="rect">
              <a:avLst/>
            </a:prstGeom>
          </p:spPr>
        </p:pic>
        <p:sp>
          <p:nvSpPr>
            <p:cNvPr id="31" name="부제목 2">
              <a:extLst>
                <a:ext uri="{FF2B5EF4-FFF2-40B4-BE49-F238E27FC236}">
                  <a16:creationId xmlns:a16="http://schemas.microsoft.com/office/drawing/2014/main" id="{B5EDF45F-E6E2-356D-B874-E166E143073D}"/>
                </a:ext>
              </a:extLst>
            </p:cNvPr>
            <p:cNvSpPr txBox="1">
              <a:spLocks/>
            </p:cNvSpPr>
            <p:nvPr/>
          </p:nvSpPr>
          <p:spPr>
            <a:xfrm>
              <a:off x="1139533" y="6324600"/>
              <a:ext cx="1615955" cy="762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사용자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B0F32E7-8FD3-C224-F943-0E1BE18BD102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2770107" y="5138297"/>
              <a:ext cx="1800000" cy="1262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림 50" descr="고양이, 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19318AE2-010E-91B8-947D-B4B988C3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107" y="4239559"/>
              <a:ext cx="1800000" cy="1800000"/>
            </a:xfrm>
            <a:prstGeom prst="rect">
              <a:avLst/>
            </a:prstGeom>
          </p:spPr>
        </p:pic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22CAA3B6-ADAA-0F70-BBE8-D58ACC01C51C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13290124" y="5129153"/>
              <a:ext cx="1800000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 descr="그래픽, 그래픽 디자인, 폰트, 텍스트이(가) 표시된 사진&#10;&#10;자동 생성된 설명">
              <a:extLst>
                <a:ext uri="{FF2B5EF4-FFF2-40B4-BE49-F238E27FC236}">
                  <a16:creationId xmlns:a16="http://schemas.microsoft.com/office/drawing/2014/main" id="{876851E7-3520-50F9-203D-2F756B760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124" y="4239559"/>
              <a:ext cx="1800000" cy="1800000"/>
            </a:xfrm>
            <a:prstGeom prst="rect">
              <a:avLst/>
            </a:prstGeom>
          </p:spPr>
        </p:pic>
        <p:sp>
          <p:nvSpPr>
            <p:cNvPr id="57" name="부제목 2">
              <a:extLst>
                <a:ext uri="{FF2B5EF4-FFF2-40B4-BE49-F238E27FC236}">
                  <a16:creationId xmlns:a16="http://schemas.microsoft.com/office/drawing/2014/main" id="{91B4912E-37A1-AE45-19EE-A070E230374E}"/>
                </a:ext>
              </a:extLst>
            </p:cNvPr>
            <p:cNvSpPr txBox="1">
              <a:spLocks/>
            </p:cNvSpPr>
            <p:nvPr/>
          </p:nvSpPr>
          <p:spPr>
            <a:xfrm>
              <a:off x="14524312" y="6324598"/>
              <a:ext cx="3048217" cy="761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ko-KR" altLang="en-US" sz="21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데이터베이스</a:t>
              </a:r>
              <a:endParaRPr lang="ko-KR" altLang="en-US" sz="14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58" name="부제목 2">
              <a:extLst>
                <a:ext uri="{FF2B5EF4-FFF2-40B4-BE49-F238E27FC236}">
                  <a16:creationId xmlns:a16="http://schemas.microsoft.com/office/drawing/2014/main" id="{F568FBED-9F44-3579-0F55-4520C7FD937A}"/>
                </a:ext>
              </a:extLst>
            </p:cNvPr>
            <p:cNvSpPr txBox="1">
              <a:spLocks/>
            </p:cNvSpPr>
            <p:nvPr/>
          </p:nvSpPr>
          <p:spPr>
            <a:xfrm>
              <a:off x="4236507" y="6324600"/>
              <a:ext cx="2467200" cy="762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서버</a:t>
              </a: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3BF7DED-9869-C922-2981-86824088CE54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6370107" y="5139559"/>
              <a:ext cx="1800000" cy="1262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801B0D4-9ABF-2878-C8E7-057F1B3F3A7C}"/>
                </a:ext>
              </a:extLst>
            </p:cNvPr>
            <p:cNvSpPr/>
            <p:nvPr/>
          </p:nvSpPr>
          <p:spPr>
            <a:xfrm>
              <a:off x="8170107" y="2651127"/>
              <a:ext cx="5105399" cy="487892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pic>
          <p:nvPicPr>
            <p:cNvPr id="61" name="그림 60" descr="로고, 스크린샷, 그래픽, 상징이(가) 표시된 사진&#10;&#10;자동 생성된 설명">
              <a:extLst>
                <a:ext uri="{FF2B5EF4-FFF2-40B4-BE49-F238E27FC236}">
                  <a16:creationId xmlns:a16="http://schemas.microsoft.com/office/drawing/2014/main" id="{CA79A754-E18F-99A7-0164-11C60C40E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544" y="5514259"/>
              <a:ext cx="4656524" cy="1800000"/>
            </a:xfrm>
            <a:prstGeom prst="rect">
              <a:avLst/>
            </a:prstGeom>
          </p:spPr>
        </p:pic>
        <p:pic>
          <p:nvPicPr>
            <p:cNvPr id="62" name="그림 61" descr="꽃이(가) 표시된 사진&#10;&#10;자동 생성된 설명">
              <a:extLst>
                <a:ext uri="{FF2B5EF4-FFF2-40B4-BE49-F238E27FC236}">
                  <a16:creationId xmlns:a16="http://schemas.microsoft.com/office/drawing/2014/main" id="{530D8F03-4042-3372-6B49-5EA749A5A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6001" y="3958702"/>
              <a:ext cx="1800000" cy="1800000"/>
            </a:xfrm>
            <a:prstGeom prst="rect">
              <a:avLst/>
            </a:prstGeom>
          </p:spPr>
        </p:pic>
        <p:pic>
          <p:nvPicPr>
            <p:cNvPr id="63" name="그림 62" descr="그래픽, 클립아트, 그래픽 디자인, 창의성이(가) 표시된 사진&#10;&#10;자동 생성된 설명">
              <a:extLst>
                <a:ext uri="{FF2B5EF4-FFF2-40B4-BE49-F238E27FC236}">
                  <a16:creationId xmlns:a16="http://schemas.microsoft.com/office/drawing/2014/main" id="{6BD7C04E-B148-45A2-C9BA-8D08CB105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6510" y="2723040"/>
              <a:ext cx="1718982" cy="1800000"/>
            </a:xfrm>
            <a:prstGeom prst="rect">
              <a:avLst/>
            </a:prstGeom>
          </p:spPr>
        </p:pic>
        <p:pic>
          <p:nvPicPr>
            <p:cNvPr id="64" name="그림 63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78B86EE-C2DB-4ED9-2886-4641B7033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2806" y="2862495"/>
              <a:ext cx="1800000" cy="1800000"/>
            </a:xfrm>
            <a:prstGeom prst="rect">
              <a:avLst/>
            </a:prstGeom>
          </p:spPr>
        </p:pic>
        <p:sp>
          <p:nvSpPr>
            <p:cNvPr id="65" name="부제목 2">
              <a:extLst>
                <a:ext uri="{FF2B5EF4-FFF2-40B4-BE49-F238E27FC236}">
                  <a16:creationId xmlns:a16="http://schemas.microsoft.com/office/drawing/2014/main" id="{B17CCDAC-162E-FCBF-7E66-102EFC97FD7F}"/>
                </a:ext>
              </a:extLst>
            </p:cNvPr>
            <p:cNvSpPr txBox="1">
              <a:spLocks/>
            </p:cNvSpPr>
            <p:nvPr/>
          </p:nvSpPr>
          <p:spPr>
            <a:xfrm>
              <a:off x="9489205" y="7644322"/>
              <a:ext cx="2467200" cy="762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rgbClr val="CF8E4A"/>
                  </a:solidFill>
                  <a:latin typeface="Pretendard SemiBold" panose="020B0600000101010101" charset="-127"/>
                  <a:ea typeface="Pretendard SemiBold" panose="020B0600000101010101" charset="-127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rgbClr val="80543E"/>
                  </a:solidFill>
                  <a:latin typeface="Pretendard Light" panose="020B0600000101010101" charset="-127"/>
                  <a:ea typeface="Pretendard Light" panose="020B0600000101010101" charset="-127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rgbClr val="80543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ko-KR" altLang="en-US" sz="20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52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8AC07124-6737-EB33-552D-900FB5D4A4B4}"/>
              </a:ext>
            </a:extLst>
          </p:cNvPr>
          <p:cNvSpPr txBox="1">
            <a:spLocks/>
          </p:cNvSpPr>
          <p:nvPr/>
        </p:nvSpPr>
        <p:spPr>
          <a:xfrm>
            <a:off x="662355" y="795337"/>
            <a:ext cx="10515600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solidFill>
                  <a:srgbClr val="2C3562"/>
                </a:solidFill>
                <a:latin typeface="+mj-ea"/>
              </a:rPr>
              <a:t>CONTENTS</a:t>
            </a:r>
            <a:endParaRPr lang="ko-KR" altLang="en-US" sz="3600" dirty="0">
              <a:solidFill>
                <a:srgbClr val="2C3562"/>
              </a:solidFill>
              <a:latin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5D71EDF-D29A-9685-CA19-E20341ACBE72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C35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2A016E09-0D2E-C0BC-5726-9B0F5F58886D}"/>
              </a:ext>
            </a:extLst>
          </p:cNvPr>
          <p:cNvSpPr txBox="1">
            <a:spLocks/>
          </p:cNvSpPr>
          <p:nvPr/>
        </p:nvSpPr>
        <p:spPr>
          <a:xfrm>
            <a:off x="663194" y="3824722"/>
            <a:ext cx="2146828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01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개요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0951AE6B-BEA6-D3FC-20B4-AE66064CA4A2}"/>
              </a:ext>
            </a:extLst>
          </p:cNvPr>
          <p:cNvSpPr txBox="1">
            <a:spLocks/>
          </p:cNvSpPr>
          <p:nvPr/>
        </p:nvSpPr>
        <p:spPr>
          <a:xfrm>
            <a:off x="931562" y="4210049"/>
            <a:ext cx="1554373" cy="1633204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배경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목적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구성 및 역할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BE529167-C742-1865-872E-36D7C44CBD22}"/>
              </a:ext>
            </a:extLst>
          </p:cNvPr>
          <p:cNvSpPr txBox="1">
            <a:spLocks/>
          </p:cNvSpPr>
          <p:nvPr/>
        </p:nvSpPr>
        <p:spPr>
          <a:xfrm>
            <a:off x="2483995" y="3824722"/>
            <a:ext cx="2215374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02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기능</a:t>
            </a: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CB1BCBFE-E8B1-F9EE-3B20-7D6277B076D9}"/>
              </a:ext>
            </a:extLst>
          </p:cNvPr>
          <p:cNvSpPr txBox="1">
            <a:spLocks/>
          </p:cNvSpPr>
          <p:nvPr/>
        </p:nvSpPr>
        <p:spPr>
          <a:xfrm>
            <a:off x="2844232" y="4210049"/>
            <a:ext cx="1467401" cy="1633204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회원관리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상품관리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커뮤니티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계약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대출상품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알림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AF4B5EC3-787D-D1C4-1D17-DBD6EFAE3236}"/>
              </a:ext>
            </a:extLst>
          </p:cNvPr>
          <p:cNvSpPr txBox="1">
            <a:spLocks/>
          </p:cNvSpPr>
          <p:nvPr/>
        </p:nvSpPr>
        <p:spPr>
          <a:xfrm>
            <a:off x="4424142" y="3824722"/>
            <a:ext cx="2146828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03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시스템 구조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DF34E809-74C8-D962-9081-0402172923DC}"/>
              </a:ext>
            </a:extLst>
          </p:cNvPr>
          <p:cNvSpPr txBox="1">
            <a:spLocks/>
          </p:cNvSpPr>
          <p:nvPr/>
        </p:nvSpPr>
        <p:spPr>
          <a:xfrm>
            <a:off x="4752496" y="4210049"/>
            <a:ext cx="1557310" cy="1633204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기술스택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DB</a:t>
            </a: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설계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정보구조도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서비스 흐름도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코드 구조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3D1C632A-0BA8-4B08-FC4B-2C70C684EE26}"/>
              </a:ext>
            </a:extLst>
          </p:cNvPr>
          <p:cNvSpPr txBox="1">
            <a:spLocks/>
          </p:cNvSpPr>
          <p:nvPr/>
        </p:nvSpPr>
        <p:spPr>
          <a:xfrm>
            <a:off x="6587843" y="3824722"/>
            <a:ext cx="2146828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04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 과정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6265A4FA-A75B-23D7-0B4D-61EF9951A2E5}"/>
              </a:ext>
            </a:extLst>
          </p:cNvPr>
          <p:cNvSpPr txBox="1">
            <a:spLocks/>
          </p:cNvSpPr>
          <p:nvPr/>
        </p:nvSpPr>
        <p:spPr>
          <a:xfrm>
            <a:off x="6926322" y="4210049"/>
            <a:ext cx="1854602" cy="1633204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개발 일정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직면 문제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해결 방안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0CBD804A-1383-AE58-62E8-C689D8525F65}"/>
              </a:ext>
            </a:extLst>
          </p:cNvPr>
          <p:cNvSpPr txBox="1">
            <a:spLocks/>
          </p:cNvSpPr>
          <p:nvPr/>
        </p:nvSpPr>
        <p:spPr>
          <a:xfrm>
            <a:off x="8586444" y="3824722"/>
            <a:ext cx="2145696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05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시연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1B62D4F8-4AED-C2F4-A3BA-E7AC0ADB3DF5}"/>
              </a:ext>
            </a:extLst>
          </p:cNvPr>
          <p:cNvSpPr txBox="1">
            <a:spLocks/>
          </p:cNvSpPr>
          <p:nvPr/>
        </p:nvSpPr>
        <p:spPr>
          <a:xfrm>
            <a:off x="8918490" y="4210049"/>
            <a:ext cx="1854602" cy="1633204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회원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상품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커뮤니티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계약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대출상품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90664A97-D77C-DDA3-517D-8850DEE1CAE7}"/>
              </a:ext>
            </a:extLst>
          </p:cNvPr>
          <p:cNvSpPr txBox="1">
            <a:spLocks/>
          </p:cNvSpPr>
          <p:nvPr/>
        </p:nvSpPr>
        <p:spPr>
          <a:xfrm>
            <a:off x="10215615" y="3824722"/>
            <a:ext cx="2163659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06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결론</a:t>
            </a:r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753F6B7D-A832-B0B7-908E-9CF100EA1E87}"/>
              </a:ext>
            </a:extLst>
          </p:cNvPr>
          <p:cNvSpPr txBox="1">
            <a:spLocks/>
          </p:cNvSpPr>
          <p:nvPr/>
        </p:nvSpPr>
        <p:spPr>
          <a:xfrm>
            <a:off x="10574123" y="4210049"/>
            <a:ext cx="1854602" cy="1633204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성과</a:t>
            </a:r>
            <a:r>
              <a:rPr lang="en-US" altLang="ko-KR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/</a:t>
            </a:r>
            <a:r>
              <a:rPr lang="ko-KR" altLang="en-US" sz="1200" dirty="0" err="1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배운점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한계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향후계획</a:t>
            </a:r>
            <a:endParaRPr lang="en-US" altLang="ko-KR" sz="1200" dirty="0">
              <a:solidFill>
                <a:schemeClr val="bg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518903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8142A-1770-2547-3695-B157DB01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A74CF-7E7B-BA0A-BF83-CF4C5D65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41DC1-7D7A-3E6A-2673-493F322C98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B61ABD-CB4B-0119-912A-983282B9CC5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43155" cy="222193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D198FF-4296-EA75-05DB-E7D8E0AB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83901C78-6B9B-ECD1-357D-359AD34A9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4"/>
          <a:stretch/>
        </p:blipFill>
        <p:spPr>
          <a:xfrm>
            <a:off x="1952437" y="1292470"/>
            <a:ext cx="8287126" cy="50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1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17D30-38A6-8DB5-4A99-4EAF593A2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9D7C3-B14A-F503-6040-8CF00F14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028D6-4BC5-6875-A0D2-0F56EBD3D9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668234-5971-1201-1B66-CD40E90F167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43155" cy="222193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980223-1F43-2E9E-612C-4F1E665A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F47294-F3B9-20D9-2CAA-438A4F1DF0B0}"/>
              </a:ext>
            </a:extLst>
          </p:cNvPr>
          <p:cNvSpPr/>
          <p:nvPr/>
        </p:nvSpPr>
        <p:spPr>
          <a:xfrm>
            <a:off x="2631430" y="2953451"/>
            <a:ext cx="1365330" cy="2047994"/>
          </a:xfrm>
          <a:prstGeom prst="roundRect">
            <a:avLst>
              <a:gd name="adj" fmla="val 178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매물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FBDA151-7918-65B6-B5D7-DAA40DF92F0D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 flipV="1">
            <a:off x="2240651" y="3975189"/>
            <a:ext cx="390779" cy="225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50F1C5B-0737-E43A-B009-C92E59C7C20C}"/>
              </a:ext>
            </a:extLst>
          </p:cNvPr>
          <p:cNvSpPr/>
          <p:nvPr/>
        </p:nvSpPr>
        <p:spPr>
          <a:xfrm>
            <a:off x="1067513" y="3640332"/>
            <a:ext cx="1173138" cy="6697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43E9FC5-0A18-50EE-8544-A2C8251A075B}"/>
              </a:ext>
            </a:extLst>
          </p:cNvPr>
          <p:cNvSpPr/>
          <p:nvPr/>
        </p:nvSpPr>
        <p:spPr>
          <a:xfrm>
            <a:off x="2775639" y="5283807"/>
            <a:ext cx="1078800" cy="652701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대출</a:t>
            </a:r>
            <a:b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가능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2B2F1BE-9C45-69A8-E413-16224F63566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3314095" y="5001445"/>
            <a:ext cx="944" cy="28236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146A1E8-52D4-0CE5-F5C0-EAF15F618FD9}"/>
              </a:ext>
            </a:extLst>
          </p:cNvPr>
          <p:cNvSpPr/>
          <p:nvPr/>
        </p:nvSpPr>
        <p:spPr>
          <a:xfrm>
            <a:off x="1131931" y="5056074"/>
            <a:ext cx="1365330" cy="9102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대출 상품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DC0EA02-67F5-36C5-4F5F-CF7FBB00A9C9}"/>
              </a:ext>
            </a:extLst>
          </p:cNvPr>
          <p:cNvSpPr/>
          <p:nvPr/>
        </p:nvSpPr>
        <p:spPr>
          <a:xfrm>
            <a:off x="4974108" y="1542266"/>
            <a:ext cx="1365330" cy="45511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신고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F4D0408-4A4C-1F62-B293-BE325E69B7EF}"/>
              </a:ext>
            </a:extLst>
          </p:cNvPr>
          <p:cNvSpPr/>
          <p:nvPr/>
        </p:nvSpPr>
        <p:spPr>
          <a:xfrm>
            <a:off x="4974108" y="4189793"/>
            <a:ext cx="1365330" cy="2047994"/>
          </a:xfrm>
          <a:prstGeom prst="roundRect">
            <a:avLst>
              <a:gd name="adj" fmla="val 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2EC23A-1127-E28F-9E93-06BAA720114F}"/>
              </a:ext>
            </a:extLst>
          </p:cNvPr>
          <p:cNvSpPr/>
          <p:nvPr/>
        </p:nvSpPr>
        <p:spPr>
          <a:xfrm>
            <a:off x="7257811" y="2951192"/>
            <a:ext cx="1365330" cy="2047994"/>
          </a:xfrm>
          <a:prstGeom prst="roundRect">
            <a:avLst>
              <a:gd name="adj" fmla="val 0"/>
            </a:avLst>
          </a:prstGeom>
          <a:solidFill>
            <a:srgbClr val="CF8E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DA3453-415E-4DCF-933E-5BE6E79FAA25}"/>
              </a:ext>
            </a:extLst>
          </p:cNvPr>
          <p:cNvCxnSpPr>
            <a:cxnSpLocks/>
            <a:stCxn id="16" idx="1"/>
            <a:endCxn id="7" idx="3"/>
          </p:cNvCxnSpPr>
          <p:nvPr/>
        </p:nvCxnSpPr>
        <p:spPr>
          <a:xfrm flipH="1">
            <a:off x="3996760" y="3975189"/>
            <a:ext cx="3261051" cy="225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DDE398-9598-57E4-7FD4-7D43C19E47B2}"/>
              </a:ext>
            </a:extLst>
          </p:cNvPr>
          <p:cNvSpPr/>
          <p:nvPr/>
        </p:nvSpPr>
        <p:spPr>
          <a:xfrm>
            <a:off x="4974108" y="2062483"/>
            <a:ext cx="1365330" cy="45511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후기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473F254-0392-8812-67C3-6F323C9EC852}"/>
              </a:ext>
            </a:extLst>
          </p:cNvPr>
          <p:cNvSpPr/>
          <p:nvPr/>
        </p:nvSpPr>
        <p:spPr>
          <a:xfrm>
            <a:off x="9354716" y="1715078"/>
            <a:ext cx="1365330" cy="9102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7111BFB-30EE-9C27-CE98-CF4C2C496E19}"/>
              </a:ext>
            </a:extLst>
          </p:cNvPr>
          <p:cNvSpPr/>
          <p:nvPr/>
        </p:nvSpPr>
        <p:spPr>
          <a:xfrm>
            <a:off x="4974108" y="2571782"/>
            <a:ext cx="1365330" cy="45511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좋아요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!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B16D730-E143-ACA8-8612-B0D3661656C9}"/>
              </a:ext>
            </a:extLst>
          </p:cNvPr>
          <p:cNvSpPr/>
          <p:nvPr/>
        </p:nvSpPr>
        <p:spPr>
          <a:xfrm>
            <a:off x="7257811" y="5353469"/>
            <a:ext cx="1365330" cy="9102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채팅방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AD32021-6023-6CB6-6D28-2DFACC4A50CB}"/>
              </a:ext>
            </a:extLst>
          </p:cNvPr>
          <p:cNvSpPr/>
          <p:nvPr/>
        </p:nvSpPr>
        <p:spPr>
          <a:xfrm>
            <a:off x="8903947" y="5511184"/>
            <a:ext cx="827227" cy="6113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4FF8248-5DF6-7B97-321D-1D81997059BE}"/>
              </a:ext>
            </a:extLst>
          </p:cNvPr>
          <p:cNvCxnSpPr>
            <a:cxnSpLocks/>
            <a:stCxn id="30" idx="1"/>
            <a:endCxn id="29" idx="3"/>
          </p:cNvCxnSpPr>
          <p:nvPr/>
        </p:nvCxnSpPr>
        <p:spPr>
          <a:xfrm flipH="1" flipV="1">
            <a:off x="8623141" y="5808579"/>
            <a:ext cx="280806" cy="828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9E5C0C8-A3F4-5388-C2CD-04045EF89A2B}"/>
              </a:ext>
            </a:extLst>
          </p:cNvPr>
          <p:cNvSpPr/>
          <p:nvPr/>
        </p:nvSpPr>
        <p:spPr>
          <a:xfrm>
            <a:off x="9378086" y="4269447"/>
            <a:ext cx="1365330" cy="9102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6C1727E-8E13-D27C-1355-4691ECDACA46}"/>
              </a:ext>
            </a:extLst>
          </p:cNvPr>
          <p:cNvSpPr/>
          <p:nvPr/>
        </p:nvSpPr>
        <p:spPr>
          <a:xfrm>
            <a:off x="9378086" y="2900390"/>
            <a:ext cx="1361089" cy="58336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댓글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83E643C8-92AF-54F2-444B-AE07F1D7561F}"/>
              </a:ext>
            </a:extLst>
          </p:cNvPr>
          <p:cNvCxnSpPr>
            <a:cxnSpLocks/>
            <a:stCxn id="7" idx="0"/>
            <a:endCxn id="13" idx="1"/>
          </p:cNvCxnSpPr>
          <p:nvPr/>
        </p:nvCxnSpPr>
        <p:spPr>
          <a:xfrm rot="5400000" flipH="1" flipV="1">
            <a:off x="3552286" y="1531630"/>
            <a:ext cx="1183630" cy="1660013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E6A3E20-31A0-611C-99A0-869124237369}"/>
              </a:ext>
            </a:extLst>
          </p:cNvPr>
          <p:cNvCxnSpPr>
            <a:cxnSpLocks/>
            <a:stCxn id="7" idx="0"/>
            <a:endCxn id="20" idx="1"/>
          </p:cNvCxnSpPr>
          <p:nvPr/>
        </p:nvCxnSpPr>
        <p:spPr>
          <a:xfrm rot="5400000" flipH="1" flipV="1">
            <a:off x="3812395" y="1791739"/>
            <a:ext cx="663413" cy="1660013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5C0B7070-9568-6955-B805-A6F3250ED112}"/>
              </a:ext>
            </a:extLst>
          </p:cNvPr>
          <p:cNvCxnSpPr>
            <a:stCxn id="16" idx="0"/>
            <a:endCxn id="13" idx="3"/>
          </p:cNvCxnSpPr>
          <p:nvPr/>
        </p:nvCxnSpPr>
        <p:spPr>
          <a:xfrm rot="16200000" flipV="1">
            <a:off x="6549272" y="1559988"/>
            <a:ext cx="1181371" cy="1601038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1E358F9-382A-346E-3A9E-BA8F667B7257}"/>
              </a:ext>
            </a:extLst>
          </p:cNvPr>
          <p:cNvCxnSpPr>
            <a:stCxn id="16" idx="0"/>
            <a:endCxn id="20" idx="3"/>
          </p:cNvCxnSpPr>
          <p:nvPr/>
        </p:nvCxnSpPr>
        <p:spPr>
          <a:xfrm rot="16200000" flipV="1">
            <a:off x="6809380" y="1820096"/>
            <a:ext cx="661154" cy="1601038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896BB837-C6FA-0472-7015-C34C014995DA}"/>
              </a:ext>
            </a:extLst>
          </p:cNvPr>
          <p:cNvCxnSpPr>
            <a:cxnSpLocks/>
            <a:stCxn id="16" idx="0"/>
            <a:endCxn id="26" idx="3"/>
          </p:cNvCxnSpPr>
          <p:nvPr/>
        </p:nvCxnSpPr>
        <p:spPr>
          <a:xfrm rot="16200000" flipV="1">
            <a:off x="7064030" y="2074746"/>
            <a:ext cx="151855" cy="1601038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621072EF-0AAE-987A-122F-9165E7CC9EA7}"/>
              </a:ext>
            </a:extLst>
          </p:cNvPr>
          <p:cNvCxnSpPr>
            <a:cxnSpLocks/>
            <a:stCxn id="7" idx="0"/>
            <a:endCxn id="26" idx="1"/>
          </p:cNvCxnSpPr>
          <p:nvPr/>
        </p:nvCxnSpPr>
        <p:spPr>
          <a:xfrm rot="5400000" flipH="1" flipV="1">
            <a:off x="4067044" y="2046388"/>
            <a:ext cx="154114" cy="1660013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80D1A3E8-75E9-AD34-21E1-3849CEE0DE2B}"/>
              </a:ext>
            </a:extLst>
          </p:cNvPr>
          <p:cNvCxnSpPr>
            <a:stCxn id="16" idx="0"/>
            <a:endCxn id="24" idx="2"/>
          </p:cNvCxnSpPr>
          <p:nvPr/>
        </p:nvCxnSpPr>
        <p:spPr>
          <a:xfrm rot="5400000" flipH="1" flipV="1">
            <a:off x="8825981" y="1739793"/>
            <a:ext cx="325894" cy="2096905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9B4E13B-DDB5-DD65-F162-6864E300E86D}"/>
              </a:ext>
            </a:extLst>
          </p:cNvPr>
          <p:cNvCxnSpPr>
            <a:cxnSpLocks/>
            <a:stCxn id="16" idx="3"/>
            <a:endCxn id="34" idx="1"/>
          </p:cNvCxnSpPr>
          <p:nvPr/>
        </p:nvCxnSpPr>
        <p:spPr>
          <a:xfrm flipV="1">
            <a:off x="8623141" y="3192075"/>
            <a:ext cx="754945" cy="783114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755BF4B6-FC71-AD98-D054-9A71A3A3B2DD}"/>
              </a:ext>
            </a:extLst>
          </p:cNvPr>
          <p:cNvCxnSpPr>
            <a:cxnSpLocks/>
            <a:stCxn id="16" idx="3"/>
            <a:endCxn id="33" idx="1"/>
          </p:cNvCxnSpPr>
          <p:nvPr/>
        </p:nvCxnSpPr>
        <p:spPr>
          <a:xfrm>
            <a:off x="8623141" y="3975189"/>
            <a:ext cx="754945" cy="749368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5D12AF45-813F-82D4-D4ED-EFE040BECD13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 rot="16200000" flipH="1">
            <a:off x="9666847" y="3875543"/>
            <a:ext cx="785688" cy="2120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EC7747EE-0CF9-DFCD-3E76-8E0EAF9195CB}"/>
              </a:ext>
            </a:extLst>
          </p:cNvPr>
          <p:cNvCxnSpPr>
            <a:stCxn id="14" idx="3"/>
            <a:endCxn id="29" idx="1"/>
          </p:cNvCxnSpPr>
          <p:nvPr/>
        </p:nvCxnSpPr>
        <p:spPr>
          <a:xfrm>
            <a:off x="6339438" y="5213790"/>
            <a:ext cx="918373" cy="59478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2B38E308-CE8D-6524-D621-BD0860676247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 flipV="1">
            <a:off x="6339438" y="3975189"/>
            <a:ext cx="918373" cy="12386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3E60564C-57BA-AC02-6AF4-9AC3F748A3A8}"/>
              </a:ext>
            </a:extLst>
          </p:cNvPr>
          <p:cNvCxnSpPr>
            <a:stCxn id="14" idx="1"/>
            <a:endCxn id="7" idx="3"/>
          </p:cNvCxnSpPr>
          <p:nvPr/>
        </p:nvCxnSpPr>
        <p:spPr>
          <a:xfrm rot="10800000">
            <a:off x="3996760" y="3977448"/>
            <a:ext cx="977348" cy="1236342"/>
          </a:xfrm>
          <a:prstGeom prst="bent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D8D3C1D1-C0C9-07DE-906F-FD0FADFF7F2D}"/>
              </a:ext>
            </a:extLst>
          </p:cNvPr>
          <p:cNvGrpSpPr/>
          <p:nvPr/>
        </p:nvGrpSpPr>
        <p:grpSpPr>
          <a:xfrm>
            <a:off x="817627" y="1890654"/>
            <a:ext cx="1773361" cy="499314"/>
            <a:chOff x="723900" y="1584273"/>
            <a:chExt cx="1773361" cy="499314"/>
          </a:xfrm>
        </p:grpSpPr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637E27B7-DD40-1BFD-5C02-85BE31D568FF}"/>
                </a:ext>
              </a:extLst>
            </p:cNvPr>
            <p:cNvCxnSpPr/>
            <p:nvPr/>
          </p:nvCxnSpPr>
          <p:spPr>
            <a:xfrm>
              <a:off x="1536700" y="1715078"/>
              <a:ext cx="8255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3B74CDD4-58F6-DF20-78A5-3FFDC6551311}"/>
                </a:ext>
              </a:extLst>
            </p:cNvPr>
            <p:cNvCxnSpPr/>
            <p:nvPr/>
          </p:nvCxnSpPr>
          <p:spPr>
            <a:xfrm>
              <a:off x="1536700" y="1959854"/>
              <a:ext cx="82550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C45ED18-D0AE-03DD-2F77-2133D97E3382}"/>
                </a:ext>
              </a:extLst>
            </p:cNvPr>
            <p:cNvSpPr txBox="1"/>
            <p:nvPr/>
          </p:nvSpPr>
          <p:spPr>
            <a:xfrm>
              <a:off x="773543" y="1584273"/>
              <a:ext cx="5879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dirty="0"/>
                <a:t>식별자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BF747F2-C3A5-FF82-9B90-54D2AE2B0CA6}"/>
                </a:ext>
              </a:extLst>
            </p:cNvPr>
            <p:cNvSpPr txBox="1"/>
            <p:nvPr/>
          </p:nvSpPr>
          <p:spPr>
            <a:xfrm>
              <a:off x="723900" y="1829671"/>
              <a:ext cx="74805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/>
                <a:t>비식별자</a:t>
              </a:r>
              <a:endParaRPr lang="ko-KR" altLang="en-US" sz="1050" dirty="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1F530C2-6267-F28F-9FF4-3D40241979CF}"/>
                </a:ext>
              </a:extLst>
            </p:cNvPr>
            <p:cNvSpPr/>
            <p:nvPr/>
          </p:nvSpPr>
          <p:spPr>
            <a:xfrm>
              <a:off x="723900" y="1584273"/>
              <a:ext cx="1773361" cy="4993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6967BA11-31C4-F60D-265C-E618F08BFDCC}"/>
              </a:ext>
            </a:extLst>
          </p:cNvPr>
          <p:cNvSpPr txBox="1"/>
          <p:nvPr/>
        </p:nvSpPr>
        <p:spPr>
          <a:xfrm>
            <a:off x="806439" y="1495035"/>
            <a:ext cx="18249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총 </a:t>
            </a:r>
            <a:r>
              <a:rPr lang="en-US" altLang="ko-KR" sz="1400" dirty="0">
                <a:latin typeface="+mn-ea"/>
              </a:rPr>
              <a:t>14</a:t>
            </a:r>
            <a:r>
              <a:rPr lang="ko-KR" altLang="en-US" sz="1400" dirty="0">
                <a:latin typeface="+mn-ea"/>
              </a:rPr>
              <a:t>개의 테이블</a:t>
            </a:r>
          </a:p>
        </p:txBody>
      </p:sp>
    </p:spTree>
    <p:extLst>
      <p:ext uri="{BB962C8B-B14F-4D97-AF65-F5344CB8AC3E}">
        <p14:creationId xmlns:p14="http://schemas.microsoft.com/office/powerpoint/2010/main" val="3846405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62E87-DBF2-1C84-D22D-54EEF3F8D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5E677-75D8-D369-B69F-3FAEB3E9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정보구조도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85E80-DA31-EBCE-5860-985D56A3617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A9670E-089A-7AF3-56AF-92D5B1DE8FA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43155" cy="222193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2D9DBC-009E-A8C8-A8AE-D5E6852A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50A77A4-B475-0182-3E3E-BC4ED083A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005784"/>
              </p:ext>
            </p:extLst>
          </p:nvPr>
        </p:nvGraphicFramePr>
        <p:xfrm>
          <a:off x="787401" y="1668329"/>
          <a:ext cx="5041900" cy="41337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5264">
                  <a:extLst>
                    <a:ext uri="{9D8B030D-6E8A-4147-A177-3AD203B41FA5}">
                      <a16:colId xmlns:a16="http://schemas.microsoft.com/office/drawing/2014/main" val="1757122828"/>
                    </a:ext>
                  </a:extLst>
                </a:gridCol>
                <a:gridCol w="1628318">
                  <a:extLst>
                    <a:ext uri="{9D8B030D-6E8A-4147-A177-3AD203B41FA5}">
                      <a16:colId xmlns:a16="http://schemas.microsoft.com/office/drawing/2014/main" val="60009039"/>
                    </a:ext>
                  </a:extLst>
                </a:gridCol>
                <a:gridCol w="1628318">
                  <a:extLst>
                    <a:ext uri="{9D8B030D-6E8A-4147-A177-3AD203B41FA5}">
                      <a16:colId xmlns:a16="http://schemas.microsoft.com/office/drawing/2014/main" val="3907267166"/>
                    </a:ext>
                  </a:extLst>
                </a:gridCol>
              </a:tblGrid>
              <a:tr h="2302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Level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Level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Level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35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159698"/>
                  </a:ext>
                </a:extLst>
              </a:tr>
              <a:tr h="23023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메인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매물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매물 검색</a:t>
                      </a:r>
                      <a:r>
                        <a:rPr lang="en-US" altLang="ko-KR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/</a:t>
                      </a:r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필터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52308"/>
                  </a:ext>
                </a:extLst>
              </a:tr>
              <a:tr h="230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매물 리스트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950490"/>
                  </a:ext>
                </a:extLst>
              </a:tr>
              <a:tr h="200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매물 상세정보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152253"/>
                  </a:ext>
                </a:extLst>
              </a:tr>
              <a:tr h="230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매물지도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매물위치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73314"/>
                  </a:ext>
                </a:extLst>
              </a:tr>
              <a:tr h="230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핫매물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조회수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000825"/>
                  </a:ext>
                </a:extLst>
              </a:tr>
              <a:tr h="230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메뉴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122297"/>
                  </a:ext>
                </a:extLst>
              </a:tr>
              <a:tr h="23023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매물등록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매물정보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379086"/>
                  </a:ext>
                </a:extLst>
              </a:tr>
              <a:tr h="230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거래정보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387108"/>
                  </a:ext>
                </a:extLst>
              </a:tr>
              <a:tr h="230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건물정보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645983"/>
                  </a:ext>
                </a:extLst>
              </a:tr>
              <a:tr h="230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이미지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446115"/>
                  </a:ext>
                </a:extLst>
              </a:tr>
              <a:tr h="23023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채팅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채팅목록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유저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058636"/>
                  </a:ext>
                </a:extLst>
              </a:tr>
              <a:tr h="230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채팅내역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861637"/>
                  </a:ext>
                </a:extLst>
              </a:tr>
              <a:tr h="23023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게시판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공지사항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082414"/>
                  </a:ext>
                </a:extLst>
              </a:tr>
              <a:tr h="230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자유게시판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546527"/>
                  </a:ext>
                </a:extLst>
              </a:tr>
              <a:tr h="2302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대출상품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대출상품 정보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대출 상세정보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003223"/>
                  </a:ext>
                </a:extLst>
              </a:tr>
              <a:tr h="230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대출 이자계산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8178"/>
                  </a:ext>
                </a:extLst>
              </a:tr>
              <a:tr h="2302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조건필터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90459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A0A20EE-E888-3FA0-99D3-BEF0D67AF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210079"/>
              </p:ext>
            </p:extLst>
          </p:nvPr>
        </p:nvGraphicFramePr>
        <p:xfrm>
          <a:off x="6362700" y="1668329"/>
          <a:ext cx="5041899" cy="44243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5082">
                  <a:extLst>
                    <a:ext uri="{9D8B030D-6E8A-4147-A177-3AD203B41FA5}">
                      <a16:colId xmlns:a16="http://schemas.microsoft.com/office/drawing/2014/main" val="1209920351"/>
                    </a:ext>
                  </a:extLst>
                </a:gridCol>
                <a:gridCol w="1828811">
                  <a:extLst>
                    <a:ext uri="{9D8B030D-6E8A-4147-A177-3AD203B41FA5}">
                      <a16:colId xmlns:a16="http://schemas.microsoft.com/office/drawing/2014/main" val="3060772048"/>
                    </a:ext>
                  </a:extLst>
                </a:gridCol>
                <a:gridCol w="1208006">
                  <a:extLst>
                    <a:ext uri="{9D8B030D-6E8A-4147-A177-3AD203B41FA5}">
                      <a16:colId xmlns:a16="http://schemas.microsoft.com/office/drawing/2014/main" val="3985155754"/>
                    </a:ext>
                  </a:extLst>
                </a:gridCol>
              </a:tblGrid>
              <a:tr h="232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Level 1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Level 2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Level 3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35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716678"/>
                  </a:ext>
                </a:extLst>
              </a:tr>
              <a:tr h="2328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로그인</a:t>
                      </a:r>
                      <a:r>
                        <a:rPr lang="en-US" altLang="ko-KR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/</a:t>
                      </a:r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회원가입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로그인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회원가입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767024"/>
                  </a:ext>
                </a:extLst>
              </a:tr>
              <a:tr h="23286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마이페이지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나의 정보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8509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알림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67909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거래현황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거래상태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703079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관심매물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매물상세정보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042248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작성한글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796206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거래후기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706670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신고내역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488915"/>
                  </a:ext>
                </a:extLst>
              </a:tr>
              <a:tr h="23286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계약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매물상세정보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074934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계약정보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391234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계약서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275658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서명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404330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송금정보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계좌정보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721315"/>
                  </a:ext>
                </a:extLst>
              </a:tr>
              <a:tr h="23286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알림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계약 요청 알림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14185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서명 요청 알림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332591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송금 요청 알림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계좌정보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578755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송금 완료 알림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송금정보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140431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채팅 알림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네오 Light" panose="00000400000000000000" pitchFamily="2" charset="-127"/>
                        <a:ea typeface="나눔스퀘어 네오 Light" panose="00000400000000000000" pitchFamily="2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2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08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401C-811B-AF3A-91F0-93CFDB14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26A6B1C-6E3C-A3C9-BAD5-C0389E01131B}"/>
              </a:ext>
            </a:extLst>
          </p:cNvPr>
          <p:cNvSpPr/>
          <p:nvPr/>
        </p:nvSpPr>
        <p:spPr>
          <a:xfrm>
            <a:off x="662355" y="1274887"/>
            <a:ext cx="10691445" cy="5027554"/>
          </a:xfrm>
          <a:prstGeom prst="roundRect">
            <a:avLst/>
          </a:prstGeom>
          <a:solidFill>
            <a:srgbClr val="2C35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                 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6C513C-F8C9-EF3E-CA1D-99B2888C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흐름도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BE414-6FD4-9A94-7EEE-E1AF3E31C43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2C7289-BCC7-202B-551B-A2A4B86E655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43155" cy="222193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54A8EE-A7F0-A564-B5E0-2F696B96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z="800" smtClean="0">
                <a:solidFill>
                  <a:schemeClr val="bg1"/>
                </a:solidFill>
                <a:latin typeface="+mn-ea"/>
              </a:rPr>
              <a:t>23</a:t>
            </a:fld>
            <a:endParaRPr lang="ko-KR" altLang="en-US" sz="8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 descr="만화 영화, 클립아트, 아니메이(가) 표시된 사진&#10;&#10;자동 생성된 설명">
            <a:extLst>
              <a:ext uri="{FF2B5EF4-FFF2-40B4-BE49-F238E27FC236}">
                <a16:creationId xmlns:a16="http://schemas.microsoft.com/office/drawing/2014/main" id="{FFF3EB9E-1B94-6BD9-9D99-0047AF523A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55" y="3693528"/>
            <a:ext cx="848557" cy="84855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DF32FCB-CC5B-5ED3-E082-335D27061C7F}"/>
              </a:ext>
            </a:extLst>
          </p:cNvPr>
          <p:cNvGrpSpPr/>
          <p:nvPr/>
        </p:nvGrpSpPr>
        <p:grpSpPr>
          <a:xfrm>
            <a:off x="1348855" y="1904342"/>
            <a:ext cx="848557" cy="848557"/>
            <a:chOff x="2235000" y="2120700"/>
            <a:chExt cx="1296000" cy="1296000"/>
          </a:xfrm>
        </p:grpSpPr>
        <p:pic>
          <p:nvPicPr>
            <p:cNvPr id="42" name="그림 41" descr="원, 폰트, 상징, 그래픽이(가) 표시된 사진&#10;&#10;자동 생성된 설명">
              <a:extLst>
                <a:ext uri="{FF2B5EF4-FFF2-40B4-BE49-F238E27FC236}">
                  <a16:creationId xmlns:a16="http://schemas.microsoft.com/office/drawing/2014/main" id="{0B3AFF3B-2879-7958-FFAC-81C47C1C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2552700"/>
              <a:ext cx="864000" cy="864000"/>
            </a:xfrm>
            <a:prstGeom prst="rect">
              <a:avLst/>
            </a:prstGeom>
          </p:spPr>
        </p:pic>
        <p:pic>
          <p:nvPicPr>
            <p:cNvPr id="43" name="그림 42" descr="만화 영화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BE620E4E-8A07-75A4-F0CA-CA5FDC33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5000" y="2120700"/>
              <a:ext cx="864000" cy="8640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95529AB-A525-439F-345A-D07CBE472721}"/>
              </a:ext>
            </a:extLst>
          </p:cNvPr>
          <p:cNvGrpSpPr/>
          <p:nvPr/>
        </p:nvGrpSpPr>
        <p:grpSpPr>
          <a:xfrm>
            <a:off x="7020043" y="1943698"/>
            <a:ext cx="2548694" cy="1327961"/>
            <a:chOff x="8229600" y="4076700"/>
            <a:chExt cx="3892617" cy="153490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AAED0F0-C5CB-42A4-2041-5B99C182011E}"/>
                </a:ext>
              </a:extLst>
            </p:cNvPr>
            <p:cNvSpPr/>
            <p:nvPr/>
          </p:nvSpPr>
          <p:spPr>
            <a:xfrm>
              <a:off x="8229600" y="4076700"/>
              <a:ext cx="3886200" cy="332522"/>
            </a:xfrm>
            <a:prstGeom prst="rect">
              <a:avLst/>
            </a:prstGeom>
            <a:solidFill>
              <a:srgbClr val="CF8E4A"/>
            </a:solidFill>
            <a:ln>
              <a:solidFill>
                <a:srgbClr val="CF8E4A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부동산 플랫폼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(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임대인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, 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중개사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)</a:t>
              </a:r>
              <a:endParaRPr lang="ko-KR" altLang="en-US" sz="105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9CBA10B-E3C3-722B-4B20-8B17F43C73F3}"/>
                </a:ext>
              </a:extLst>
            </p:cNvPr>
            <p:cNvSpPr/>
            <p:nvPr/>
          </p:nvSpPr>
          <p:spPr>
            <a:xfrm>
              <a:off x="8236017" y="4405276"/>
              <a:ext cx="3886200" cy="1206331"/>
            </a:xfrm>
            <a:prstGeom prst="rect">
              <a:avLst/>
            </a:prstGeom>
            <a:ln>
              <a:solidFill>
                <a:srgbClr val="CF8E4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631D6A-1322-4121-4E7E-922AFC694F04}"/>
              </a:ext>
            </a:extLst>
          </p:cNvPr>
          <p:cNvGrpSpPr/>
          <p:nvPr/>
        </p:nvGrpSpPr>
        <p:grpSpPr>
          <a:xfrm>
            <a:off x="7021618" y="3884310"/>
            <a:ext cx="2544492" cy="1052698"/>
            <a:chOff x="8229600" y="4076700"/>
            <a:chExt cx="3886200" cy="160778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5D3827-1017-7380-A25E-8BB4FB5C762A}"/>
                </a:ext>
              </a:extLst>
            </p:cNvPr>
            <p:cNvSpPr/>
            <p:nvPr/>
          </p:nvSpPr>
          <p:spPr>
            <a:xfrm>
              <a:off x="8229600" y="4076700"/>
              <a:ext cx="3886200" cy="381000"/>
            </a:xfrm>
            <a:prstGeom prst="rect">
              <a:avLst/>
            </a:prstGeom>
            <a:solidFill>
              <a:srgbClr val="CF8E4A"/>
            </a:solidFill>
            <a:ln>
              <a:solidFill>
                <a:srgbClr val="CF8E4A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부동산 플랫폼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(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임차인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, </a:t>
              </a:r>
              <a:r>
                <a:rPr lang="ko-KR" altLang="en-US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중개사</a:t>
              </a:r>
              <a:r>
                <a:rPr lang="en-US" altLang="ko-KR" sz="105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)</a:t>
              </a:r>
              <a:endParaRPr lang="ko-KR" altLang="en-US" sz="105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AA364A-2E3F-5731-09BA-8A4FB80709A6}"/>
                </a:ext>
              </a:extLst>
            </p:cNvPr>
            <p:cNvSpPr/>
            <p:nvPr/>
          </p:nvSpPr>
          <p:spPr>
            <a:xfrm>
              <a:off x="8229600" y="4478153"/>
              <a:ext cx="3886200" cy="1206331"/>
            </a:xfrm>
            <a:prstGeom prst="rect">
              <a:avLst/>
            </a:prstGeom>
            <a:ln>
              <a:solidFill>
                <a:srgbClr val="CF8E4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9D2696A-521D-101F-C6F8-7B42E25BDD5F}"/>
              </a:ext>
            </a:extLst>
          </p:cNvPr>
          <p:cNvCxnSpPr>
            <a:cxnSpLocks/>
          </p:cNvCxnSpPr>
          <p:nvPr/>
        </p:nvCxnSpPr>
        <p:spPr>
          <a:xfrm>
            <a:off x="2479871" y="2470047"/>
            <a:ext cx="4541747" cy="0"/>
          </a:xfrm>
          <a:prstGeom prst="straightConnector1">
            <a:avLst/>
          </a:prstGeom>
          <a:ln w="19050">
            <a:solidFill>
              <a:srgbClr val="CF8E4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43ADFA-F22F-C8D7-BFBE-FEAE1F0139DA}"/>
              </a:ext>
            </a:extLst>
          </p:cNvPr>
          <p:cNvSpPr/>
          <p:nvPr/>
        </p:nvSpPr>
        <p:spPr>
          <a:xfrm>
            <a:off x="7252872" y="2296825"/>
            <a:ext cx="831533" cy="423078"/>
          </a:xfrm>
          <a:prstGeom prst="rect">
            <a:avLst/>
          </a:prstGeom>
          <a:ln>
            <a:solidFill>
              <a:srgbClr val="CF8E4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  <a:t>매물 놓기 서비스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1B4E59-E567-990B-B076-79EB39E17501}"/>
              </a:ext>
            </a:extLst>
          </p:cNvPr>
          <p:cNvSpPr/>
          <p:nvPr/>
        </p:nvSpPr>
        <p:spPr>
          <a:xfrm>
            <a:off x="7252872" y="2791517"/>
            <a:ext cx="831533" cy="423078"/>
          </a:xfrm>
          <a:prstGeom prst="rect">
            <a:avLst/>
          </a:prstGeom>
          <a:ln>
            <a:solidFill>
              <a:srgbClr val="CF8E4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  <a:t>공실정보</a:t>
            </a:r>
            <a:br>
              <a:rPr lang="en-US" altLang="ko-KR" sz="8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  <a:t>서비스</a:t>
            </a:r>
            <a:br>
              <a:rPr lang="en-US" altLang="ko-KR" sz="8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  <a:t>중개인 전용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  <a:t>)</a:t>
            </a:r>
            <a:endParaRPr lang="ko-KR" altLang="en-US" sz="800" dirty="0">
              <a:solidFill>
                <a:schemeClr val="tx1"/>
              </a:solidFill>
              <a:latin typeface="+mn-ea"/>
              <a:cs typeface="Pretendard Light" panose="02000403000000020004" pitchFamily="50" charset="-127"/>
            </a:endParaRPr>
          </a:p>
        </p:txBody>
      </p:sp>
      <p:cxnSp>
        <p:nvCxnSpPr>
          <p:cNvPr id="16" name="직선 화살표 연결선 26">
            <a:extLst>
              <a:ext uri="{FF2B5EF4-FFF2-40B4-BE49-F238E27FC236}">
                <a16:creationId xmlns:a16="http://schemas.microsoft.com/office/drawing/2014/main" id="{626FAB29-62BB-D1E4-36F1-D015D40F706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090095" y="2424019"/>
            <a:ext cx="961734" cy="141917"/>
          </a:xfrm>
          <a:prstGeom prst="bentConnector2">
            <a:avLst/>
          </a:prstGeom>
          <a:ln>
            <a:solidFill>
              <a:srgbClr val="CF8E4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31">
            <a:extLst>
              <a:ext uri="{FF2B5EF4-FFF2-40B4-BE49-F238E27FC236}">
                <a16:creationId xmlns:a16="http://schemas.microsoft.com/office/drawing/2014/main" id="{D4E5E0F9-15AE-B31E-2387-3B8CEAE329C5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8501699" y="2574201"/>
            <a:ext cx="123238" cy="977023"/>
          </a:xfrm>
          <a:prstGeom prst="bentConnector2">
            <a:avLst/>
          </a:prstGeom>
          <a:ln>
            <a:solidFill>
              <a:srgbClr val="CF8E4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4D69B7-AA0A-5A13-5029-256ECD3914A3}"/>
              </a:ext>
            </a:extLst>
          </p:cNvPr>
          <p:cNvSpPr txBox="1"/>
          <p:nvPr/>
        </p:nvSpPr>
        <p:spPr>
          <a:xfrm>
            <a:off x="9891746" y="2752977"/>
            <a:ext cx="1603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3.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검수 정보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E87422-E88F-8325-B303-6F4911B705FD}"/>
              </a:ext>
            </a:extLst>
          </p:cNvPr>
          <p:cNvSpPr txBox="1"/>
          <p:nvPr/>
        </p:nvSpPr>
        <p:spPr>
          <a:xfrm>
            <a:off x="9864681" y="2089473"/>
            <a:ext cx="1246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2.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매물 검수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E94439-5A33-591D-582C-0211CFCADCD9}"/>
              </a:ext>
            </a:extLst>
          </p:cNvPr>
          <p:cNvSpPr txBox="1"/>
          <p:nvPr/>
        </p:nvSpPr>
        <p:spPr>
          <a:xfrm>
            <a:off x="4736885" y="2948716"/>
            <a:ext cx="1588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4</a:t>
            </a:r>
            <a:r>
              <a:rPr lang="en-US" altLang="ko-KR" sz="120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공실정보 조회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19642-BB3B-8AFA-BA83-826FF1A53D5F}"/>
              </a:ext>
            </a:extLst>
          </p:cNvPr>
          <p:cNvSpPr txBox="1"/>
          <p:nvPr/>
        </p:nvSpPr>
        <p:spPr>
          <a:xfrm>
            <a:off x="2674682" y="1974036"/>
            <a:ext cx="2100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1.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매물 내놓기 신청</a:t>
            </a:r>
          </a:p>
        </p:txBody>
      </p:sp>
      <p:cxnSp>
        <p:nvCxnSpPr>
          <p:cNvPr id="22" name="직선 화살표 연결선 38">
            <a:extLst>
              <a:ext uri="{FF2B5EF4-FFF2-40B4-BE49-F238E27FC236}">
                <a16:creationId xmlns:a16="http://schemas.microsoft.com/office/drawing/2014/main" id="{7CAD54CE-E0A3-F986-72F8-7C58A32933E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197412" y="2693347"/>
            <a:ext cx="4820005" cy="1424459"/>
          </a:xfrm>
          <a:prstGeom prst="bentConnector3">
            <a:avLst>
              <a:gd name="adj1" fmla="val 50000"/>
            </a:avLst>
          </a:prstGeom>
          <a:ln w="19050">
            <a:solidFill>
              <a:srgbClr val="CF8E4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622F7E9-D324-E317-FB2D-C2E622F0A0F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773133" y="2960084"/>
            <a:ext cx="8512" cy="733444"/>
          </a:xfrm>
          <a:prstGeom prst="straightConnector1">
            <a:avLst/>
          </a:prstGeom>
          <a:ln w="19050">
            <a:solidFill>
              <a:srgbClr val="CF8E4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38">
            <a:extLst>
              <a:ext uri="{FF2B5EF4-FFF2-40B4-BE49-F238E27FC236}">
                <a16:creationId xmlns:a16="http://schemas.microsoft.com/office/drawing/2014/main" id="{35282826-23E7-7084-5D7F-1766BA115777}"/>
              </a:ext>
            </a:extLst>
          </p:cNvPr>
          <p:cNvCxnSpPr>
            <a:cxnSpLocks/>
          </p:cNvCxnSpPr>
          <p:nvPr/>
        </p:nvCxnSpPr>
        <p:spPr>
          <a:xfrm>
            <a:off x="2197412" y="4116750"/>
            <a:ext cx="4732607" cy="242074"/>
          </a:xfrm>
          <a:prstGeom prst="bentConnector3">
            <a:avLst>
              <a:gd name="adj1" fmla="val 50937"/>
            </a:avLst>
          </a:prstGeom>
          <a:ln w="28575">
            <a:solidFill>
              <a:srgbClr val="CF8E4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17BBC4-14C5-AEC3-AAFA-109FC2F5E935}"/>
              </a:ext>
            </a:extLst>
          </p:cNvPr>
          <p:cNvSpPr txBox="1"/>
          <p:nvPr/>
        </p:nvSpPr>
        <p:spPr>
          <a:xfrm>
            <a:off x="4723436" y="4463704"/>
            <a:ext cx="172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6.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매물 광고 등록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530A1E-D691-C3EC-B01A-99DB0FB06C9F}"/>
              </a:ext>
            </a:extLst>
          </p:cNvPr>
          <p:cNvSpPr/>
          <p:nvPr/>
        </p:nvSpPr>
        <p:spPr>
          <a:xfrm>
            <a:off x="7867667" y="4323343"/>
            <a:ext cx="831533" cy="423078"/>
          </a:xfrm>
          <a:prstGeom prst="rect">
            <a:avLst/>
          </a:prstGeom>
          <a:ln>
            <a:solidFill>
              <a:srgbClr val="CF8E4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  <a:t>매물 찾기</a:t>
            </a:r>
            <a:endParaRPr lang="en-US" altLang="ko-KR" sz="900" dirty="0">
              <a:solidFill>
                <a:schemeClr val="tx1"/>
              </a:solidFill>
              <a:latin typeface="+mn-ea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  <a:t>서비스</a:t>
            </a:r>
          </a:p>
        </p:txBody>
      </p:sp>
      <p:cxnSp>
        <p:nvCxnSpPr>
          <p:cNvPr id="27" name="직선 화살표 연결선 38">
            <a:extLst>
              <a:ext uri="{FF2B5EF4-FFF2-40B4-BE49-F238E27FC236}">
                <a16:creationId xmlns:a16="http://schemas.microsoft.com/office/drawing/2014/main" id="{E38D5021-9FF2-1BD3-8C3D-E48F3F7F7BCE}"/>
              </a:ext>
            </a:extLst>
          </p:cNvPr>
          <p:cNvCxnSpPr>
            <a:cxnSpLocks/>
          </p:cNvCxnSpPr>
          <p:nvPr/>
        </p:nvCxnSpPr>
        <p:spPr>
          <a:xfrm>
            <a:off x="1773133" y="4715435"/>
            <a:ext cx="6083054" cy="864416"/>
          </a:xfrm>
          <a:prstGeom prst="bentConnector3">
            <a:avLst>
              <a:gd name="adj1" fmla="val 60"/>
            </a:avLst>
          </a:prstGeom>
          <a:ln w="19050">
            <a:solidFill>
              <a:srgbClr val="CF8E4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0D8711A7-2024-B6E3-BEFD-8330202CE6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87" y="5293619"/>
            <a:ext cx="848557" cy="8485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86824A7-F30D-E288-262F-15567C8B3D8E}"/>
              </a:ext>
            </a:extLst>
          </p:cNvPr>
          <p:cNvSpPr txBox="1"/>
          <p:nvPr/>
        </p:nvSpPr>
        <p:spPr>
          <a:xfrm>
            <a:off x="8424991" y="4937008"/>
            <a:ext cx="1385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7.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매물 검색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9F1DB36-6C05-EFAF-501C-1862AB2BD6FA}"/>
              </a:ext>
            </a:extLst>
          </p:cNvPr>
          <p:cNvCxnSpPr>
            <a:cxnSpLocks/>
          </p:cNvCxnSpPr>
          <p:nvPr/>
        </p:nvCxnSpPr>
        <p:spPr>
          <a:xfrm flipV="1">
            <a:off x="8280466" y="4746421"/>
            <a:ext cx="0" cy="642360"/>
          </a:xfrm>
          <a:prstGeom prst="straightConnector1">
            <a:avLst/>
          </a:prstGeom>
          <a:ln>
            <a:solidFill>
              <a:srgbClr val="CF8E4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841DF61-A99A-6A22-1D44-66EDC9C19A8F}"/>
              </a:ext>
            </a:extLst>
          </p:cNvPr>
          <p:cNvSpPr txBox="1"/>
          <p:nvPr/>
        </p:nvSpPr>
        <p:spPr>
          <a:xfrm>
            <a:off x="2018434" y="2884117"/>
            <a:ext cx="2100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5.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매물 광고 진행 협의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39FC7E-A7DF-6131-6E17-23340F584EE4}"/>
              </a:ext>
            </a:extLst>
          </p:cNvPr>
          <p:cNvSpPr txBox="1"/>
          <p:nvPr/>
        </p:nvSpPr>
        <p:spPr>
          <a:xfrm>
            <a:off x="3801636" y="5699297"/>
            <a:ext cx="172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8. </a:t>
            </a:r>
            <a:r>
              <a:rPr lang="ko-KR" altLang="en-US" sz="120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매물 상담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E75AF1-F83A-7AC1-66AA-CF66631A112E}"/>
              </a:ext>
            </a:extLst>
          </p:cNvPr>
          <p:cNvSpPr txBox="1"/>
          <p:nvPr/>
        </p:nvSpPr>
        <p:spPr>
          <a:xfrm>
            <a:off x="1538947" y="2734378"/>
            <a:ext cx="765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임대인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BB9D7A-D9B5-A4DF-2CFD-E6B5A66A53EB}"/>
              </a:ext>
            </a:extLst>
          </p:cNvPr>
          <p:cNvSpPr txBox="1"/>
          <p:nvPr/>
        </p:nvSpPr>
        <p:spPr>
          <a:xfrm>
            <a:off x="1529348" y="4473615"/>
            <a:ext cx="765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중개사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45249E-5032-1C26-53D9-20870D2F88C3}"/>
              </a:ext>
            </a:extLst>
          </p:cNvPr>
          <p:cNvSpPr txBox="1"/>
          <p:nvPr/>
        </p:nvSpPr>
        <p:spPr>
          <a:xfrm>
            <a:off x="8034383" y="5957481"/>
            <a:ext cx="765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+mn-ea"/>
                <a:cs typeface="Pretendard Light" panose="02000403000000020004" pitchFamily="50" charset="-127"/>
              </a:rPr>
              <a:t>임차인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15407D-C99B-DFF5-29C9-7B32D3B71CC9}"/>
              </a:ext>
            </a:extLst>
          </p:cNvPr>
          <p:cNvSpPr/>
          <p:nvPr/>
        </p:nvSpPr>
        <p:spPr>
          <a:xfrm>
            <a:off x="6787877" y="1488706"/>
            <a:ext cx="3022216" cy="3804913"/>
          </a:xfrm>
          <a:prstGeom prst="rect">
            <a:avLst/>
          </a:prstGeom>
          <a:noFill/>
          <a:ln w="76200">
            <a:solidFill>
              <a:srgbClr val="CF8E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F17A6E-5DFA-EA5D-CA76-EF48FD360A4B}"/>
              </a:ext>
            </a:extLst>
          </p:cNvPr>
          <p:cNvSpPr txBox="1"/>
          <p:nvPr/>
        </p:nvSpPr>
        <p:spPr>
          <a:xfrm>
            <a:off x="4488181" y="1556446"/>
            <a:ext cx="2320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F8E4A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플랫폼 </a:t>
            </a:r>
            <a:r>
              <a:rPr lang="en-US" altLang="ko-KR" sz="1400" dirty="0">
                <a:solidFill>
                  <a:srgbClr val="CF8E4A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- </a:t>
            </a:r>
            <a:r>
              <a:rPr lang="ko-KR" altLang="en-US" sz="1400" dirty="0">
                <a:solidFill>
                  <a:srgbClr val="CF8E4A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중개인 </a:t>
            </a:r>
            <a:r>
              <a:rPr lang="en-US" altLang="ko-KR" sz="1400" dirty="0">
                <a:solidFill>
                  <a:srgbClr val="CF8E4A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- </a:t>
            </a:r>
            <a:r>
              <a:rPr lang="ko-KR" altLang="en-US" sz="1400" dirty="0">
                <a:solidFill>
                  <a:srgbClr val="CF8E4A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플랫폼 </a:t>
            </a:r>
            <a:endParaRPr lang="en-US" altLang="ko-KR" sz="1400" dirty="0">
              <a:solidFill>
                <a:srgbClr val="CF8E4A"/>
              </a:solidFill>
              <a:latin typeface="나눔스퀘어 네오 Bold" panose="020B0600000101010101" charset="-127"/>
              <a:ea typeface="나눔스퀘어 네오 Bold" panose="020B0600000101010101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CF8E4A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세 번의 불필요한 </a:t>
            </a:r>
            <a:endParaRPr lang="en-US" altLang="ko-KR" sz="1400" dirty="0">
              <a:solidFill>
                <a:srgbClr val="CF8E4A"/>
              </a:solidFill>
              <a:latin typeface="나눔스퀘어 네오 Bold" panose="020B0600000101010101" charset="-127"/>
              <a:ea typeface="나눔스퀘어 네오 Bold" panose="020B0600000101010101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CF8E4A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중간단계 존재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EAF032-A535-7BA4-8131-3E6BD9D056F3}"/>
              </a:ext>
            </a:extLst>
          </p:cNvPr>
          <p:cNvSpPr/>
          <p:nvPr/>
        </p:nvSpPr>
        <p:spPr>
          <a:xfrm>
            <a:off x="8636063" y="2565936"/>
            <a:ext cx="831533" cy="435158"/>
          </a:xfrm>
          <a:prstGeom prst="rect">
            <a:avLst/>
          </a:prstGeom>
          <a:ln>
            <a:solidFill>
              <a:srgbClr val="CF8E4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  <a:t>매물 점수</a:t>
            </a:r>
            <a:br>
              <a:rPr lang="en-US" altLang="ko-KR" sz="8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</a:br>
            <a:r>
              <a:rPr lang="en-US" altLang="ko-KR" sz="8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rPr>
              <a:t>직접 위탁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A2B45-3E3C-4B41-5A78-65FD4609BE32}"/>
              </a:ext>
            </a:extLst>
          </p:cNvPr>
          <p:cNvSpPr txBox="1"/>
          <p:nvPr/>
        </p:nvSpPr>
        <p:spPr>
          <a:xfrm>
            <a:off x="1156872" y="13843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CF8E4A"/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Before</a:t>
            </a:r>
            <a:endParaRPr lang="ko-KR" altLang="en-US" sz="2800" dirty="0">
              <a:solidFill>
                <a:srgbClr val="CF8E4A"/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721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B6B29-6D80-246F-CE47-FB7C4C8F1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F3434-776E-C210-2510-EA9A09D8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흐름도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8208B1-7981-6585-51F4-3C1B8E2B842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9779A8-BF0D-CC5C-7A98-F40C0A50A78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43155" cy="222193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3918A6-A1A8-C3B9-E2D9-A6FC7431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z="700" smtClean="0">
                <a:solidFill>
                  <a:schemeClr val="tx1"/>
                </a:solidFill>
                <a:latin typeface="+mn-ea"/>
              </a:rPr>
              <a:t>24</a:t>
            </a:fld>
            <a:endParaRPr lang="ko-KR" altLang="en-US" sz="70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E4B94EA-0A06-1091-7DBF-502D5598E55F}"/>
              </a:ext>
            </a:extLst>
          </p:cNvPr>
          <p:cNvGrpSpPr/>
          <p:nvPr/>
        </p:nvGrpSpPr>
        <p:grpSpPr>
          <a:xfrm>
            <a:off x="684933" y="1292470"/>
            <a:ext cx="10691445" cy="5004919"/>
            <a:chOff x="662355" y="854300"/>
            <a:chExt cx="10691445" cy="500491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94E3B6C-AEC5-819E-EAC1-C17B872C8A60}"/>
                </a:ext>
              </a:extLst>
            </p:cNvPr>
            <p:cNvSpPr/>
            <p:nvPr/>
          </p:nvSpPr>
          <p:spPr>
            <a:xfrm>
              <a:off x="662355" y="854300"/>
              <a:ext cx="10691445" cy="5004919"/>
            </a:xfrm>
            <a:prstGeom prst="roundRect">
              <a:avLst/>
            </a:prstGeom>
            <a:solidFill>
              <a:srgbClr val="2C356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                 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2AD1861-8119-8505-3221-C7E0819EBB1C}"/>
                </a:ext>
              </a:extLst>
            </p:cNvPr>
            <p:cNvGrpSpPr/>
            <p:nvPr/>
          </p:nvGrpSpPr>
          <p:grpSpPr>
            <a:xfrm>
              <a:off x="916779" y="1816840"/>
              <a:ext cx="959173" cy="917833"/>
              <a:chOff x="2235000" y="2120700"/>
              <a:chExt cx="1296000" cy="1296000"/>
            </a:xfrm>
          </p:grpSpPr>
          <p:pic>
            <p:nvPicPr>
              <p:cNvPr id="7" name="그림 6" descr="원, 폰트, 상징, 그래픽이(가) 표시된 사진&#10;&#10;자동 생성된 설명">
                <a:extLst>
                  <a:ext uri="{FF2B5EF4-FFF2-40B4-BE49-F238E27FC236}">
                    <a16:creationId xmlns:a16="http://schemas.microsoft.com/office/drawing/2014/main" id="{44337FBC-DEBD-2A6E-6F77-349530C24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0" y="2552700"/>
                <a:ext cx="864000" cy="864000"/>
              </a:xfrm>
              <a:prstGeom prst="rect">
                <a:avLst/>
              </a:prstGeom>
            </p:spPr>
          </p:pic>
          <p:pic>
            <p:nvPicPr>
              <p:cNvPr id="45" name="그림 44" descr="만화 영화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45144DA8-E652-7EDC-4EFA-C78719069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5000" y="2120700"/>
                <a:ext cx="864000" cy="864000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AC11268-D493-2A3A-4C76-17D4666998D4}"/>
                </a:ext>
              </a:extLst>
            </p:cNvPr>
            <p:cNvSpPr txBox="1"/>
            <p:nvPr/>
          </p:nvSpPr>
          <p:spPr>
            <a:xfrm>
              <a:off x="4312721" y="4753858"/>
              <a:ext cx="1565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2. 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매물 조회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E88517-5473-3844-DA45-AADC4CE4CAB5}"/>
                </a:ext>
              </a:extLst>
            </p:cNvPr>
            <p:cNvSpPr txBox="1"/>
            <p:nvPr/>
          </p:nvSpPr>
          <p:spPr>
            <a:xfrm>
              <a:off x="2415438" y="1892223"/>
              <a:ext cx="2374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매물 내놓기 신청</a:t>
              </a: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6789BC81-7C98-3BCD-41D5-DECCA44AE3DF}"/>
                </a:ext>
              </a:extLst>
            </p:cNvPr>
            <p:cNvGrpSpPr/>
            <p:nvPr/>
          </p:nvGrpSpPr>
          <p:grpSpPr>
            <a:xfrm>
              <a:off x="7399771" y="2036155"/>
              <a:ext cx="3424022" cy="3652602"/>
              <a:chOff x="11756586" y="3526895"/>
              <a:chExt cx="4626415" cy="5157551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9846AD3-1F40-0DB0-2C34-4BE96382040B}"/>
                  </a:ext>
                </a:extLst>
              </p:cNvPr>
              <p:cNvGrpSpPr/>
              <p:nvPr/>
            </p:nvGrpSpPr>
            <p:grpSpPr>
              <a:xfrm>
                <a:off x="11756586" y="3526895"/>
                <a:ext cx="4626415" cy="5157551"/>
                <a:chOff x="8229598" y="4076699"/>
                <a:chExt cx="3886203" cy="4116849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10074BCC-A06B-A0E2-3C98-A69DBFF1C92E}"/>
                    </a:ext>
                  </a:extLst>
                </p:cNvPr>
                <p:cNvSpPr/>
                <p:nvPr/>
              </p:nvSpPr>
              <p:spPr>
                <a:xfrm>
                  <a:off x="8229601" y="4076699"/>
                  <a:ext cx="3886200" cy="381000"/>
                </a:xfrm>
                <a:prstGeom prst="rect">
                  <a:avLst/>
                </a:prstGeom>
                <a:solidFill>
                  <a:srgbClr val="CF8E4A"/>
                </a:solidFill>
                <a:ln>
                  <a:solidFill>
                    <a:srgbClr val="CF8E4A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err="1">
                      <a:solidFill>
                        <a:schemeClr val="bg1"/>
                      </a:solidFill>
                      <a:latin typeface="+mn-ea"/>
                      <a:cs typeface="Pretendard Light" panose="02000403000000020004" pitchFamily="50" charset="-127"/>
                    </a:rPr>
                    <a:t>살래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+mn-ea"/>
                      <a:cs typeface="Pretendard Light" panose="02000403000000020004" pitchFamily="50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+mn-ea"/>
                      <a:cs typeface="Pretendard Light" panose="02000403000000020004" pitchFamily="50" charset="-127"/>
                    </a:rPr>
                    <a:t>( 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+mn-ea"/>
                      <a:cs typeface="Pretendard Light" panose="02000403000000020004" pitchFamily="50" charset="-127"/>
                    </a:rPr>
                    <a:t>임대인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+mn-ea"/>
                      <a:cs typeface="Pretendard Light" panose="02000403000000020004" pitchFamily="50" charset="-127"/>
                    </a:rPr>
                    <a:t>, </a:t>
                  </a:r>
                  <a:r>
                    <a:rPr lang="ko-KR" altLang="en-US" sz="1400" dirty="0">
                      <a:solidFill>
                        <a:schemeClr val="bg1"/>
                      </a:solidFill>
                      <a:latin typeface="+mn-ea"/>
                      <a:cs typeface="Pretendard Light" panose="02000403000000020004" pitchFamily="50" charset="-127"/>
                    </a:rPr>
                    <a:t>임차인 </a:t>
                  </a:r>
                  <a:r>
                    <a:rPr lang="en-US" altLang="ko-KR" sz="1400" dirty="0">
                      <a:solidFill>
                        <a:schemeClr val="bg1"/>
                      </a:solidFill>
                      <a:latin typeface="+mn-ea"/>
                      <a:cs typeface="Pretendard Light" panose="02000403000000020004" pitchFamily="50" charset="-127"/>
                    </a:rPr>
                    <a:t>)</a:t>
                  </a:r>
                  <a:endParaRPr lang="ko-KR" altLang="en-US" sz="1400" dirty="0">
                    <a:solidFill>
                      <a:schemeClr val="bg1"/>
                    </a:solidFill>
                    <a:latin typeface="+mn-ea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34ED302D-92DB-446E-6410-CEA253DEB3A8}"/>
                    </a:ext>
                  </a:extLst>
                </p:cNvPr>
                <p:cNvSpPr/>
                <p:nvPr/>
              </p:nvSpPr>
              <p:spPr>
                <a:xfrm>
                  <a:off x="8229598" y="4478152"/>
                  <a:ext cx="3886200" cy="3715396"/>
                </a:xfrm>
                <a:prstGeom prst="rect">
                  <a:avLst/>
                </a:prstGeom>
                <a:ln>
                  <a:solidFill>
                    <a:srgbClr val="CF8E4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bg1"/>
                    </a:solidFill>
                    <a:latin typeface="+mn-ea"/>
                    <a:cs typeface="Pretendard Light" panose="02000403000000020004" pitchFamily="50" charset="-127"/>
                  </a:endParaRPr>
                </a:p>
              </p:txBody>
            </p:sp>
          </p:grp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996FE9F-974E-BD90-822F-15736E6396F9}"/>
                  </a:ext>
                </a:extLst>
              </p:cNvPr>
              <p:cNvSpPr/>
              <p:nvPr/>
            </p:nvSpPr>
            <p:spPr>
              <a:xfrm>
                <a:off x="12420470" y="4402322"/>
                <a:ext cx="1270000" cy="646166"/>
              </a:xfrm>
              <a:prstGeom prst="rect">
                <a:avLst/>
              </a:prstGeom>
              <a:ln>
                <a:solidFill>
                  <a:srgbClr val="CF8E4A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  <a:cs typeface="Pretendard Light" panose="02000403000000020004" pitchFamily="50" charset="-127"/>
                  </a:rPr>
                  <a:t>매물 내놓기 서비스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0730DC4-CAEB-B10E-D8A4-777148D91F29}"/>
                  </a:ext>
                </a:extLst>
              </p:cNvPr>
              <p:cNvSpPr/>
              <p:nvPr/>
            </p:nvSpPr>
            <p:spPr>
              <a:xfrm>
                <a:off x="14354354" y="4393097"/>
                <a:ext cx="1269999" cy="664616"/>
              </a:xfrm>
              <a:prstGeom prst="rect">
                <a:avLst/>
              </a:prstGeom>
              <a:ln>
                <a:solidFill>
                  <a:srgbClr val="CF8E4A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  <a:cs typeface="Pretendard Light" panose="02000403000000020004" pitchFamily="50" charset="-127"/>
                  </a:rPr>
                  <a:t>매물 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  <a:cs typeface="Pretendard Light" panose="02000403000000020004" pitchFamily="50" charset="-127"/>
                  </a:rPr>
                  <a:t>광고시스템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CC9111-ED37-0EE2-B556-A0E765769CE7}"/>
                  </a:ext>
                </a:extLst>
              </p:cNvPr>
              <p:cNvSpPr/>
              <p:nvPr/>
            </p:nvSpPr>
            <p:spPr>
              <a:xfrm>
                <a:off x="12442386" y="5816456"/>
                <a:ext cx="1270000" cy="646166"/>
              </a:xfrm>
              <a:prstGeom prst="rect">
                <a:avLst/>
              </a:prstGeom>
              <a:ln>
                <a:solidFill>
                  <a:srgbClr val="CF8E4A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  <a:cs typeface="Pretendard Light" panose="02000403000000020004" pitchFamily="50" charset="-127"/>
                  </a:rPr>
                  <a:t>매물 찾기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  <a:cs typeface="Pretendard Light" panose="02000403000000020004" pitchFamily="50" charset="-127"/>
                  </a:rPr>
                  <a:t>서비스</a:t>
                </a:r>
              </a:p>
            </p:txBody>
          </p:sp>
        </p:grpSp>
        <p:pic>
          <p:nvPicPr>
            <p:cNvPr id="55" name="그림 54" descr="클립아트, 만화 영화이(가) 표시된 사진&#10;&#10;자동 생성된 설명">
              <a:extLst>
                <a:ext uri="{FF2B5EF4-FFF2-40B4-BE49-F238E27FC236}">
                  <a16:creationId xmlns:a16="http://schemas.microsoft.com/office/drawing/2014/main" id="{8481F1F4-0EB2-09A5-11A1-CC206355F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79" y="4530467"/>
              <a:ext cx="959173" cy="917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2C1B13-9E2D-0FD2-943D-B677F51E4FCD}"/>
                </a:ext>
              </a:extLst>
            </p:cNvPr>
            <p:cNvSpPr txBox="1"/>
            <p:nvPr/>
          </p:nvSpPr>
          <p:spPr>
            <a:xfrm>
              <a:off x="9111781" y="4180192"/>
              <a:ext cx="180466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  <a:cs typeface="Pretendard Light" panose="02000403000000020004" pitchFamily="50" charset="-127"/>
                </a:rPr>
                <a:t>3. </a:t>
              </a:r>
              <a:r>
                <a:rPr lang="ko-KR" altLang="en-US" sz="1600" dirty="0">
                  <a:latin typeface="+mn-ea"/>
                  <a:cs typeface="Pretendard Light" panose="02000403000000020004" pitchFamily="50" charset="-127"/>
                </a:rPr>
                <a:t>일정 조율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E270397E-43E7-BE81-B640-A76B8956A929}"/>
                </a:ext>
              </a:extLst>
            </p:cNvPr>
            <p:cNvCxnSpPr>
              <a:endCxn id="55" idx="0"/>
            </p:cNvCxnSpPr>
            <p:nvPr/>
          </p:nvCxnSpPr>
          <p:spPr>
            <a:xfrm>
              <a:off x="1396366" y="2992139"/>
              <a:ext cx="0" cy="1538328"/>
            </a:xfrm>
            <a:prstGeom prst="straightConnector1">
              <a:avLst/>
            </a:prstGeom>
            <a:solidFill>
              <a:srgbClr val="CF8E4A"/>
            </a:solidFill>
            <a:ln w="28575">
              <a:solidFill>
                <a:srgbClr val="CF8E4A"/>
              </a:solidFill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3074C5F2-2073-1C50-5B58-D120EF378254}"/>
                </a:ext>
              </a:extLst>
            </p:cNvPr>
            <p:cNvCxnSpPr>
              <a:cxnSpLocks/>
              <a:stCxn id="55" idx="3"/>
              <a:endCxn id="52" idx="1"/>
            </p:cNvCxnSpPr>
            <p:nvPr/>
          </p:nvCxnSpPr>
          <p:spPr>
            <a:xfrm flipV="1">
              <a:off x="1875952" y="3886442"/>
              <a:ext cx="6031382" cy="1102941"/>
            </a:xfrm>
            <a:prstGeom prst="straightConnector1">
              <a:avLst/>
            </a:prstGeom>
            <a:solidFill>
              <a:srgbClr val="CF8E4A"/>
            </a:solidFill>
            <a:ln w="28575">
              <a:solidFill>
                <a:srgbClr val="CF8E4A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7076BC14-0033-0BEA-E8FA-54D90236FF01}"/>
                </a:ext>
              </a:extLst>
            </p:cNvPr>
            <p:cNvCxnSpPr>
              <a:cxnSpLocks/>
            </p:cNvCxnSpPr>
            <p:nvPr/>
          </p:nvCxnSpPr>
          <p:spPr>
            <a:xfrm>
              <a:off x="1932348" y="2237710"/>
              <a:ext cx="5947009" cy="643087"/>
            </a:xfrm>
            <a:prstGeom prst="straightConnector1">
              <a:avLst/>
            </a:prstGeom>
            <a:solidFill>
              <a:srgbClr val="CF8E4A"/>
            </a:solidFill>
            <a:ln w="28575">
              <a:solidFill>
                <a:srgbClr val="CF8E4A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730C949-352E-31C6-B4B2-4089BE885B59}"/>
                </a:ext>
              </a:extLst>
            </p:cNvPr>
            <p:cNvSpPr/>
            <p:nvPr/>
          </p:nvSpPr>
          <p:spPr>
            <a:xfrm>
              <a:off x="9322386" y="3669729"/>
              <a:ext cx="939930" cy="470684"/>
            </a:xfrm>
            <a:prstGeom prst="rect">
              <a:avLst/>
            </a:prstGeom>
            <a:ln>
              <a:solidFill>
                <a:srgbClr val="CF8E4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Pretendard Light" panose="02000403000000020004" pitchFamily="50" charset="-127"/>
                </a:rPr>
                <a:t>매물주인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Pretendard Light" panose="02000403000000020004" pitchFamily="50" charset="-127"/>
                </a:rPr>
                <a:t>,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+mn-ea"/>
                  <a:cs typeface="Pretendard Light" panose="02000403000000020004" pitchFamily="50" charset="-127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Pretendard Light" panose="02000403000000020004" pitchFamily="50" charset="-127"/>
                </a:rPr>
                <a:t>매물구매자 </a:t>
              </a:r>
              <a:endParaRPr lang="en-US" altLang="ko-KR" sz="1000" dirty="0">
                <a:solidFill>
                  <a:schemeClr val="tx1"/>
                </a:solidFill>
                <a:latin typeface="+mn-ea"/>
                <a:cs typeface="Pretendard Light" panose="02000403000000020004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  <a:cs typeface="Pretendard Light" panose="02000403000000020004" pitchFamily="50" charset="-127"/>
                </a:rPr>
                <a:t>매장시스템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9C1CACD-73FD-180D-8F3E-BD4FCE56C3D2}"/>
                </a:ext>
              </a:extLst>
            </p:cNvPr>
            <p:cNvSpPr txBox="1"/>
            <p:nvPr/>
          </p:nvSpPr>
          <p:spPr>
            <a:xfrm>
              <a:off x="1556227" y="3535504"/>
              <a:ext cx="18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4. </a:t>
              </a:r>
              <a:r>
                <a:rPr lang="ko-KR" altLang="en-US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대면 매물 확인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68C92E0-A3CA-E133-7144-D1D1C05C4517}"/>
                </a:ext>
              </a:extLst>
            </p:cNvPr>
            <p:cNvSpPr/>
            <p:nvPr/>
          </p:nvSpPr>
          <p:spPr>
            <a:xfrm>
              <a:off x="7907334" y="4687726"/>
              <a:ext cx="939930" cy="457618"/>
            </a:xfrm>
            <a:prstGeom prst="rect">
              <a:avLst/>
            </a:prstGeom>
            <a:ln>
              <a:solidFill>
                <a:srgbClr val="CF8E4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+mn-ea"/>
                  <a:cs typeface="Pretendard Light" panose="02000403000000020004" pitchFamily="50" charset="-127"/>
                </a:rPr>
                <a:t>온라인 계약 시스템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189A3C-4999-2463-B97D-6DF1FDF24688}"/>
                </a:ext>
              </a:extLst>
            </p:cNvPr>
            <p:cNvSpPr txBox="1"/>
            <p:nvPr/>
          </p:nvSpPr>
          <p:spPr>
            <a:xfrm>
              <a:off x="7442295" y="5206672"/>
              <a:ext cx="20224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n-ea"/>
                  <a:cs typeface="Pretendard Light" panose="02000403000000020004" pitchFamily="50" charset="-127"/>
                </a:rPr>
                <a:t>5. </a:t>
              </a:r>
              <a:r>
                <a:rPr lang="ko-KR" altLang="en-US" sz="1600" dirty="0">
                  <a:latin typeface="+mn-ea"/>
                  <a:cs typeface="Pretendard Light" panose="02000403000000020004" pitchFamily="50" charset="-127"/>
                </a:rPr>
                <a:t>온라인 계약 진행</a:t>
              </a:r>
            </a:p>
          </p:txBody>
        </p:sp>
        <p:cxnSp>
          <p:nvCxnSpPr>
            <p:cNvPr id="64" name="직선 화살표 연결선 16">
              <a:extLst>
                <a:ext uri="{FF2B5EF4-FFF2-40B4-BE49-F238E27FC236}">
                  <a16:creationId xmlns:a16="http://schemas.microsoft.com/office/drawing/2014/main" id="{15A9E4F6-DEC8-E786-968C-B4910B10AFA0}"/>
                </a:ext>
              </a:extLst>
            </p:cNvPr>
            <p:cNvCxnSpPr>
              <a:cxnSpLocks/>
              <a:stCxn id="52" idx="0"/>
              <a:endCxn id="60" idx="0"/>
            </p:cNvCxnSpPr>
            <p:nvPr/>
          </p:nvCxnSpPr>
          <p:spPr>
            <a:xfrm rot="16200000" flipH="1">
              <a:off x="9078777" y="2956155"/>
              <a:ext cx="12095" cy="1415052"/>
            </a:xfrm>
            <a:prstGeom prst="bentConnector3">
              <a:avLst>
                <a:gd name="adj1" fmla="val -2630821"/>
              </a:avLst>
            </a:prstGeom>
            <a:ln>
              <a:solidFill>
                <a:srgbClr val="CF8E4A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직선 연결선 46">
              <a:extLst>
                <a:ext uri="{FF2B5EF4-FFF2-40B4-BE49-F238E27FC236}">
                  <a16:creationId xmlns:a16="http://schemas.microsoft.com/office/drawing/2014/main" id="{3025FAAC-D990-7E6D-10EE-D5935E7C1BA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979091" y="2514227"/>
              <a:ext cx="227688" cy="1431273"/>
            </a:xfrm>
            <a:prstGeom prst="bentConnector2">
              <a:avLst/>
            </a:prstGeom>
            <a:ln>
              <a:solidFill>
                <a:srgbClr val="CF8E4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5747FB-3AFB-FE41-1821-38A4891B217C}"/>
                </a:ext>
              </a:extLst>
            </p:cNvPr>
            <p:cNvSpPr txBox="1"/>
            <p:nvPr/>
          </p:nvSpPr>
          <p:spPr>
            <a:xfrm>
              <a:off x="1131652" y="2714640"/>
              <a:ext cx="865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임대인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7D2DD7-D2A1-1FF0-9DE7-D74BCADFE24C}"/>
                </a:ext>
              </a:extLst>
            </p:cNvPr>
            <p:cNvSpPr txBox="1"/>
            <p:nvPr/>
          </p:nvSpPr>
          <p:spPr>
            <a:xfrm>
              <a:off x="1131652" y="5317519"/>
              <a:ext cx="865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+mn-ea"/>
                  <a:cs typeface="Pretendard Light" panose="02000403000000020004" pitchFamily="50" charset="-127"/>
                </a:rPr>
                <a:t>임차인</a:t>
              </a:r>
            </a:p>
          </p:txBody>
        </p:sp>
      </p:grpSp>
      <p:sp>
        <p:nvSpPr>
          <p:cNvPr id="69" name="제목 1">
            <a:extLst>
              <a:ext uri="{FF2B5EF4-FFF2-40B4-BE49-F238E27FC236}">
                <a16:creationId xmlns:a16="http://schemas.microsoft.com/office/drawing/2014/main" id="{325A7400-6B7E-329E-C88E-2848244AD7EF}"/>
              </a:ext>
            </a:extLst>
          </p:cNvPr>
          <p:cNvSpPr txBox="1">
            <a:spLocks/>
          </p:cNvSpPr>
          <p:nvPr/>
        </p:nvSpPr>
        <p:spPr>
          <a:xfrm>
            <a:off x="1898530" y="1326978"/>
            <a:ext cx="10515600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CF8E4A"/>
                </a:solidFill>
              </a:rPr>
              <a:t>중개인 및 플랫폼</a:t>
            </a:r>
            <a:r>
              <a:rPr lang="en-US" altLang="ko-KR" dirty="0">
                <a:solidFill>
                  <a:srgbClr val="CF8E4A"/>
                </a:solidFill>
              </a:rPr>
              <a:t>, </a:t>
            </a:r>
            <a:r>
              <a:rPr lang="ko-KR" altLang="en-US" dirty="0">
                <a:solidFill>
                  <a:srgbClr val="CF8E4A"/>
                </a:solidFill>
              </a:rPr>
              <a:t>중간 단계 생략으로 인한 프로세스 간소화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095C7-70C1-9737-CC51-89EEF5CA2372}"/>
              </a:ext>
            </a:extLst>
          </p:cNvPr>
          <p:cNvSpPr txBox="1"/>
          <p:nvPr/>
        </p:nvSpPr>
        <p:spPr>
          <a:xfrm>
            <a:off x="1060330" y="17443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CF8E4A"/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After</a:t>
            </a:r>
            <a:endParaRPr lang="ko-KR" altLang="en-US" sz="2800" dirty="0">
              <a:solidFill>
                <a:srgbClr val="CF8E4A"/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386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3288D-6660-03A1-2663-2B0CC8AA4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C7E64-1665-6407-ED84-6F1CA20A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44AE7B-DC40-FDEE-CA98-AC68354B525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46C52-6658-CDFC-523A-28E5632140A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43155" cy="222193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62B27C-8048-5661-ED61-28CD2EAC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44FAE46-3CE7-8AE6-B9DE-A731163FD400}"/>
              </a:ext>
            </a:extLst>
          </p:cNvPr>
          <p:cNvSpPr txBox="1">
            <a:spLocks/>
          </p:cNvSpPr>
          <p:nvPr/>
        </p:nvSpPr>
        <p:spPr>
          <a:xfrm>
            <a:off x="712178" y="1376362"/>
            <a:ext cx="10515600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55F9E"/>
                </a:solidFill>
              </a:rPr>
              <a:t>MVC2 </a:t>
            </a:r>
            <a:r>
              <a:rPr lang="ko-KR" altLang="en-US" dirty="0">
                <a:solidFill>
                  <a:srgbClr val="455F9E"/>
                </a:solidFill>
              </a:rPr>
              <a:t>모델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6DE38D-AF79-F2D7-AE1F-D35348827327}"/>
              </a:ext>
            </a:extLst>
          </p:cNvPr>
          <p:cNvGrpSpPr/>
          <p:nvPr/>
        </p:nvGrpSpPr>
        <p:grpSpPr>
          <a:xfrm>
            <a:off x="725767" y="1957387"/>
            <a:ext cx="10715066" cy="4345053"/>
            <a:chOff x="725767" y="1957387"/>
            <a:chExt cx="10715066" cy="434505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0DF9C6F-D8CF-5241-622D-0C4A78D8DEBF}"/>
                </a:ext>
              </a:extLst>
            </p:cNvPr>
            <p:cNvSpPr/>
            <p:nvPr/>
          </p:nvSpPr>
          <p:spPr>
            <a:xfrm>
              <a:off x="725767" y="2171719"/>
              <a:ext cx="2551645" cy="39413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pic>
          <p:nvPicPr>
            <p:cNvPr id="9" name="Picture 2" descr="Open Browser in Python">
              <a:extLst>
                <a:ext uri="{FF2B5EF4-FFF2-40B4-BE49-F238E27FC236}">
                  <a16:creationId xmlns:a16="http://schemas.microsoft.com/office/drawing/2014/main" id="{8E2EECE4-B06C-4278-8725-4EC44346D4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" t="13838" r="2040" b="38120"/>
            <a:stretch/>
          </p:blipFill>
          <p:spPr bwMode="auto">
            <a:xfrm>
              <a:off x="927342" y="2865631"/>
              <a:ext cx="2232690" cy="63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B4785E-1B32-1AE4-F7D0-67225129099B}"/>
                </a:ext>
              </a:extLst>
            </p:cNvPr>
            <p:cNvSpPr txBox="1"/>
            <p:nvPr/>
          </p:nvSpPr>
          <p:spPr>
            <a:xfrm>
              <a:off x="1236264" y="2171719"/>
              <a:ext cx="1530652" cy="5239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600" spc="-200" dirty="0">
                  <a:solidFill>
                    <a:srgbClr val="00284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웹 브라우저</a:t>
              </a:r>
              <a:r>
                <a:rPr lang="en-US" altLang="ko-KR" sz="1600" spc="-200" dirty="0">
                  <a:solidFill>
                    <a:srgbClr val="00284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(Client)</a:t>
              </a:r>
              <a:endParaRPr lang="en-US" sz="1600" spc="-200" dirty="0">
                <a:solidFill>
                  <a:srgbClr val="00284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165C4AC4-7309-C523-9784-600D74A2AF35}"/>
                </a:ext>
              </a:extLst>
            </p:cNvPr>
            <p:cNvSpPr txBox="1"/>
            <p:nvPr/>
          </p:nvSpPr>
          <p:spPr>
            <a:xfrm>
              <a:off x="1031293" y="3602614"/>
              <a:ext cx="1881670" cy="10729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altLang="ko-KR" sz="2000" spc="-200" dirty="0">
                  <a:solidFill>
                    <a:srgbClr val="002841"/>
                  </a:solidFill>
                  <a:latin typeface="+mn-ea"/>
                </a:rPr>
                <a:t>Client </a:t>
              </a:r>
              <a:r>
                <a:rPr lang="ko-KR" altLang="en-US" sz="2000" spc="-200" dirty="0">
                  <a:solidFill>
                    <a:srgbClr val="002841"/>
                  </a:solidFill>
                  <a:latin typeface="+mn-ea"/>
                </a:rPr>
                <a:t>요청</a:t>
              </a:r>
              <a:endParaRPr lang="en-US" sz="2000" spc="-200" dirty="0">
                <a:solidFill>
                  <a:srgbClr val="002841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1332AF-D89A-95C6-E287-6A1072ADC5A4}"/>
                </a:ext>
              </a:extLst>
            </p:cNvPr>
            <p:cNvSpPr txBox="1"/>
            <p:nvPr/>
          </p:nvSpPr>
          <p:spPr>
            <a:xfrm>
              <a:off x="1044722" y="5099276"/>
              <a:ext cx="1881671" cy="5239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000" spc="-200" dirty="0">
                  <a:solidFill>
                    <a:srgbClr val="002841"/>
                  </a:solidFill>
                  <a:latin typeface="+mn-ea"/>
                </a:rPr>
                <a:t>결과 응답</a:t>
              </a:r>
              <a:endParaRPr lang="en-US" sz="2000" spc="-200" dirty="0">
                <a:solidFill>
                  <a:srgbClr val="002841"/>
                </a:solidFill>
                <a:latin typeface="+mn-ea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28A66AF-FB09-6DFA-600F-BB10CC7E8B52}"/>
                </a:ext>
              </a:extLst>
            </p:cNvPr>
            <p:cNvSpPr/>
            <p:nvPr/>
          </p:nvSpPr>
          <p:spPr>
            <a:xfrm>
              <a:off x="3459673" y="2171719"/>
              <a:ext cx="2551645" cy="233141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13CA92F-FBEE-6A4C-864E-14D075A20846}"/>
                </a:ext>
              </a:extLst>
            </p:cNvPr>
            <p:cNvSpPr/>
            <p:nvPr/>
          </p:nvSpPr>
          <p:spPr>
            <a:xfrm>
              <a:off x="3459673" y="4609451"/>
              <a:ext cx="2551645" cy="15036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65175587-5B22-18FB-F679-50F893A1D6BB}"/>
                </a:ext>
              </a:extLst>
            </p:cNvPr>
            <p:cNvSpPr txBox="1"/>
            <p:nvPr/>
          </p:nvSpPr>
          <p:spPr>
            <a:xfrm>
              <a:off x="3687126" y="2412379"/>
              <a:ext cx="2006326" cy="5239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800" spc="-200" dirty="0">
                  <a:solidFill>
                    <a:schemeClr val="bg1"/>
                  </a:solidFill>
                  <a:highlight>
                    <a:srgbClr val="455F9E"/>
                  </a:highlight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Controller</a:t>
              </a:r>
            </a:p>
            <a:p>
              <a:pPr lvl="0" algn="ctr">
                <a:lnSpc>
                  <a:spcPct val="124499"/>
                </a:lnSpc>
              </a:pPr>
              <a:r>
                <a:rPr lang="en-US" sz="1600" spc="-200" dirty="0">
                  <a:solidFill>
                    <a:srgbClr val="00284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(Servlet)</a:t>
              </a: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26380DB3-8A80-7F6A-B6FE-AC22F73A470B}"/>
                </a:ext>
              </a:extLst>
            </p:cNvPr>
            <p:cNvSpPr txBox="1"/>
            <p:nvPr/>
          </p:nvSpPr>
          <p:spPr>
            <a:xfrm>
              <a:off x="3913607" y="4609451"/>
              <a:ext cx="1530651" cy="5239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400" spc="-200" dirty="0">
                  <a:solidFill>
                    <a:schemeClr val="bg1"/>
                  </a:solidFill>
                  <a:highlight>
                    <a:srgbClr val="455F9E"/>
                  </a:highlight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View</a:t>
              </a:r>
              <a:r>
                <a:rPr lang="en-US" sz="1600" spc="-200" dirty="0">
                  <a:solidFill>
                    <a:srgbClr val="00284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(JSP)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4BBF736-C79D-971A-E766-B7C57E8094AD}"/>
                </a:ext>
              </a:extLst>
            </p:cNvPr>
            <p:cNvSpPr/>
            <p:nvPr/>
          </p:nvSpPr>
          <p:spPr>
            <a:xfrm>
              <a:off x="6307878" y="2171719"/>
              <a:ext cx="1777040" cy="39413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04733B5F-B23E-5977-9ADA-7B41D5EF427D}"/>
                </a:ext>
              </a:extLst>
            </p:cNvPr>
            <p:cNvSpPr txBox="1"/>
            <p:nvPr/>
          </p:nvSpPr>
          <p:spPr>
            <a:xfrm>
              <a:off x="6431072" y="2168377"/>
              <a:ext cx="1530652" cy="5239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pc="-200" dirty="0">
                  <a:solidFill>
                    <a:srgbClr val="00284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Service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E59DA26-1592-8AED-05BC-2EDAC11A55EE}"/>
                </a:ext>
              </a:extLst>
            </p:cNvPr>
            <p:cNvSpPr/>
            <p:nvPr/>
          </p:nvSpPr>
          <p:spPr>
            <a:xfrm>
              <a:off x="10249647" y="2168377"/>
              <a:ext cx="907656" cy="39413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A8D94D2-9832-7BE6-667C-695E03FF80E6}"/>
                </a:ext>
              </a:extLst>
            </p:cNvPr>
            <p:cNvSpPr/>
            <p:nvPr/>
          </p:nvSpPr>
          <p:spPr>
            <a:xfrm>
              <a:off x="8221613" y="2173542"/>
              <a:ext cx="1777040" cy="39413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47CD911C-FA6E-310B-8874-7CAD6D224585}"/>
                </a:ext>
              </a:extLst>
            </p:cNvPr>
            <p:cNvSpPr txBox="1"/>
            <p:nvPr/>
          </p:nvSpPr>
          <p:spPr>
            <a:xfrm>
              <a:off x="8344806" y="2173542"/>
              <a:ext cx="1530652" cy="5239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pc="-200" dirty="0">
                  <a:solidFill>
                    <a:srgbClr val="00284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DAO</a:t>
              </a: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962F5517-6D82-6A91-54EA-BBB36C3D2F04}"/>
                </a:ext>
              </a:extLst>
            </p:cNvPr>
            <p:cNvSpPr txBox="1"/>
            <p:nvPr/>
          </p:nvSpPr>
          <p:spPr>
            <a:xfrm>
              <a:off x="9910182" y="2168377"/>
              <a:ext cx="1530651" cy="5239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pc="-200" dirty="0">
                  <a:solidFill>
                    <a:srgbClr val="00284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DB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C3FB67E-EB05-762F-6EDB-40741A53D267}"/>
                </a:ext>
              </a:extLst>
            </p:cNvPr>
            <p:cNvSpPr/>
            <p:nvPr/>
          </p:nvSpPr>
          <p:spPr>
            <a:xfrm>
              <a:off x="6102670" y="1957387"/>
              <a:ext cx="4030963" cy="4345053"/>
            </a:xfrm>
            <a:prstGeom prst="rect">
              <a:avLst/>
            </a:prstGeom>
            <a:noFill/>
            <a:ln w="38100">
              <a:solidFill>
                <a:srgbClr val="2C3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highlight>
                    <a:srgbClr val="455F9E"/>
                  </a:highlight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Model</a:t>
              </a:r>
              <a:endParaRPr lang="ko-KR" altLang="en-US" sz="2800" dirty="0">
                <a:solidFill>
                  <a:schemeClr val="bg1"/>
                </a:solidFill>
                <a:highlight>
                  <a:srgbClr val="455F9E"/>
                </a:highlight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A267DD3-FBC4-B18E-A46E-BEC597D58B79}"/>
                </a:ext>
              </a:extLst>
            </p:cNvPr>
            <p:cNvSpPr/>
            <p:nvPr/>
          </p:nvSpPr>
          <p:spPr>
            <a:xfrm>
              <a:off x="2952511" y="3497578"/>
              <a:ext cx="897801" cy="444704"/>
            </a:xfrm>
            <a:prstGeom prst="rightArrow">
              <a:avLst/>
            </a:prstGeom>
            <a:solidFill>
              <a:srgbClr val="8F9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F9AB5B64-2EFB-8535-2159-B00D2CF1B74D}"/>
                </a:ext>
              </a:extLst>
            </p:cNvPr>
            <p:cNvSpPr/>
            <p:nvPr/>
          </p:nvSpPr>
          <p:spPr>
            <a:xfrm rot="10800000">
              <a:off x="2912892" y="5149312"/>
              <a:ext cx="897801" cy="444704"/>
            </a:xfrm>
            <a:prstGeom prst="rightArrow">
              <a:avLst/>
            </a:prstGeom>
            <a:solidFill>
              <a:srgbClr val="8F9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26" name="화살표: 왼쪽/오른쪽 25">
              <a:extLst>
                <a:ext uri="{FF2B5EF4-FFF2-40B4-BE49-F238E27FC236}">
                  <a16:creationId xmlns:a16="http://schemas.microsoft.com/office/drawing/2014/main" id="{E4562B5A-EF9E-570A-D8B5-98F718B9B300}"/>
                </a:ext>
              </a:extLst>
            </p:cNvPr>
            <p:cNvSpPr/>
            <p:nvPr/>
          </p:nvSpPr>
          <p:spPr>
            <a:xfrm>
              <a:off x="5712030" y="3180378"/>
              <a:ext cx="1055001" cy="420414"/>
            </a:xfrm>
            <a:prstGeom prst="leftRightArrow">
              <a:avLst/>
            </a:prstGeom>
            <a:solidFill>
              <a:srgbClr val="8F9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+mn-ea"/>
              </a:endParaRPr>
            </a:p>
          </p:txBody>
        </p:sp>
        <p:sp>
          <p:nvSpPr>
            <p:cNvPr id="27" name="화살표: 왼쪽/오른쪽 26">
              <a:extLst>
                <a:ext uri="{FF2B5EF4-FFF2-40B4-BE49-F238E27FC236}">
                  <a16:creationId xmlns:a16="http://schemas.microsoft.com/office/drawing/2014/main" id="{00E74FAC-FC6B-3F8F-0159-194EC20615BB}"/>
                </a:ext>
              </a:extLst>
            </p:cNvPr>
            <p:cNvSpPr/>
            <p:nvPr/>
          </p:nvSpPr>
          <p:spPr>
            <a:xfrm>
              <a:off x="7629267" y="3180378"/>
              <a:ext cx="1055001" cy="420414"/>
            </a:xfrm>
            <a:prstGeom prst="leftRightArrow">
              <a:avLst/>
            </a:prstGeom>
            <a:solidFill>
              <a:srgbClr val="8F9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+mn-ea"/>
              </a:endParaRPr>
            </a:p>
          </p:txBody>
        </p:sp>
        <p:sp>
          <p:nvSpPr>
            <p:cNvPr id="28" name="화살표: 왼쪽/오른쪽 27">
              <a:extLst>
                <a:ext uri="{FF2B5EF4-FFF2-40B4-BE49-F238E27FC236}">
                  <a16:creationId xmlns:a16="http://schemas.microsoft.com/office/drawing/2014/main" id="{7B6171AE-DE91-5D82-4875-575257EB8D8D}"/>
                </a:ext>
              </a:extLst>
            </p:cNvPr>
            <p:cNvSpPr/>
            <p:nvPr/>
          </p:nvSpPr>
          <p:spPr>
            <a:xfrm>
              <a:off x="9535997" y="3928860"/>
              <a:ext cx="1055001" cy="420414"/>
            </a:xfrm>
            <a:prstGeom prst="leftRightArrow">
              <a:avLst/>
            </a:prstGeom>
            <a:solidFill>
              <a:srgbClr val="8F9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n>
                  <a:solidFill>
                    <a:srgbClr val="92D050"/>
                  </a:solidFill>
                </a:ln>
                <a:solidFill>
                  <a:srgbClr val="92D050"/>
                </a:solidFill>
                <a:latin typeface="+mn-ea"/>
              </a:endParaRP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D6915636-638E-0EB8-7F59-C93986C69030}"/>
                </a:ext>
              </a:extLst>
            </p:cNvPr>
            <p:cNvSpPr/>
            <p:nvPr/>
          </p:nvSpPr>
          <p:spPr>
            <a:xfrm rot="5400000">
              <a:off x="5081562" y="4387099"/>
              <a:ext cx="897801" cy="444704"/>
            </a:xfrm>
            <a:prstGeom prst="rightArrow">
              <a:avLst/>
            </a:prstGeom>
            <a:solidFill>
              <a:srgbClr val="8F9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FFCC4924-3043-3D54-3BD0-1CBD30B407BD}"/>
                </a:ext>
              </a:extLst>
            </p:cNvPr>
            <p:cNvSpPr txBox="1"/>
            <p:nvPr/>
          </p:nvSpPr>
          <p:spPr>
            <a:xfrm>
              <a:off x="3780728" y="3185306"/>
              <a:ext cx="1912725" cy="10374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pc="-200" dirty="0">
                  <a:solidFill>
                    <a:srgbClr val="002841"/>
                  </a:solidFill>
                  <a:latin typeface="+mn-ea"/>
                </a:rPr>
                <a:t>Client </a:t>
              </a:r>
              <a:r>
                <a:rPr lang="ko-KR" altLang="en-US" spc="-200" dirty="0">
                  <a:solidFill>
                    <a:srgbClr val="002841"/>
                  </a:solidFill>
                  <a:latin typeface="+mn-ea"/>
                </a:rPr>
                <a:t>요청 분석</a:t>
              </a:r>
              <a:endParaRPr lang="en-US" altLang="ko-KR" spc="-200" dirty="0">
                <a:solidFill>
                  <a:srgbClr val="002841"/>
                </a:solidFill>
                <a:latin typeface="+mn-ea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en-US" spc="-200" dirty="0">
                  <a:solidFill>
                    <a:srgbClr val="002841"/>
                  </a:solidFill>
                  <a:latin typeface="+mn-ea"/>
                </a:rPr>
                <a:t>Logic </a:t>
              </a:r>
              <a:r>
                <a:rPr lang="ko-KR" altLang="en-US" spc="-200" dirty="0">
                  <a:solidFill>
                    <a:srgbClr val="002841"/>
                  </a:solidFill>
                  <a:latin typeface="+mn-ea"/>
                </a:rPr>
                <a:t>처리를 위한</a:t>
              </a:r>
              <a:endParaRPr lang="en-US" altLang="ko-KR" spc="-200" dirty="0">
                <a:solidFill>
                  <a:srgbClr val="002841"/>
                </a:solidFill>
                <a:latin typeface="+mn-ea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ko-KR" altLang="en-US" spc="-200" dirty="0">
                  <a:solidFill>
                    <a:srgbClr val="002841"/>
                  </a:solidFill>
                  <a:latin typeface="+mn-ea"/>
                </a:rPr>
                <a:t> </a:t>
              </a:r>
              <a:r>
                <a:rPr lang="en-US" altLang="ko-KR" spc="-200" dirty="0">
                  <a:solidFill>
                    <a:srgbClr val="002841"/>
                  </a:solidFill>
                  <a:latin typeface="+mn-ea"/>
                </a:rPr>
                <a:t>Model </a:t>
              </a:r>
              <a:r>
                <a:rPr lang="ko-KR" altLang="en-US" spc="-200" dirty="0">
                  <a:solidFill>
                    <a:srgbClr val="002841"/>
                  </a:solidFill>
                  <a:latin typeface="+mn-ea"/>
                </a:rPr>
                <a:t>호출</a:t>
              </a:r>
              <a:endParaRPr lang="en-US" spc="-200" dirty="0">
                <a:solidFill>
                  <a:srgbClr val="002841"/>
                </a:solidFill>
                <a:latin typeface="+mn-ea"/>
              </a:endParaRPr>
            </a:p>
          </p:txBody>
        </p: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FF008CC9-0853-024A-5FE2-A310D4772093}"/>
                </a:ext>
              </a:extLst>
            </p:cNvPr>
            <p:cNvSpPr txBox="1"/>
            <p:nvPr/>
          </p:nvSpPr>
          <p:spPr>
            <a:xfrm>
              <a:off x="7268566" y="4325732"/>
              <a:ext cx="1803071" cy="420414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pc="-200" dirty="0">
                  <a:solidFill>
                    <a:srgbClr val="002841"/>
                  </a:solidFill>
                  <a:latin typeface="+mn-ea"/>
                </a:rPr>
                <a:t>실질적인 </a:t>
              </a:r>
              <a:r>
                <a:rPr lang="en-US" altLang="ko-KR" spc="-200" dirty="0">
                  <a:solidFill>
                    <a:srgbClr val="002841"/>
                  </a:solidFill>
                  <a:latin typeface="+mn-ea"/>
                </a:rPr>
                <a:t>Logic </a:t>
              </a:r>
              <a:r>
                <a:rPr lang="ko-KR" altLang="en-US" spc="-200" dirty="0">
                  <a:solidFill>
                    <a:srgbClr val="002841"/>
                  </a:solidFill>
                  <a:latin typeface="+mn-ea"/>
                </a:rPr>
                <a:t>처리</a:t>
              </a:r>
              <a:endParaRPr lang="en-US" spc="-200" dirty="0">
                <a:solidFill>
                  <a:srgbClr val="002841"/>
                </a:solidFill>
                <a:latin typeface="+mn-ea"/>
              </a:endParaRPr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DE1CA9B4-2BDF-3A15-A699-C9392841E648}"/>
                </a:ext>
              </a:extLst>
            </p:cNvPr>
            <p:cNvSpPr txBox="1"/>
            <p:nvPr/>
          </p:nvSpPr>
          <p:spPr>
            <a:xfrm>
              <a:off x="3833960" y="4974534"/>
              <a:ext cx="1803070" cy="10374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000" spc="-200" dirty="0">
                  <a:solidFill>
                    <a:srgbClr val="002841"/>
                  </a:solidFill>
                  <a:latin typeface="+mn-ea"/>
                </a:rPr>
                <a:t>모든 화면</a:t>
              </a:r>
              <a:endParaRPr lang="en-US" altLang="ko-KR" sz="2000" spc="-200" dirty="0">
                <a:solidFill>
                  <a:srgbClr val="002841"/>
                </a:solidFill>
                <a:latin typeface="+mn-ea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ko-KR" altLang="en-US" sz="2000" spc="-200" dirty="0">
                  <a:solidFill>
                    <a:srgbClr val="002841"/>
                  </a:solidFill>
                  <a:latin typeface="+mn-ea"/>
                </a:rPr>
                <a:t> 처리 담당</a:t>
              </a:r>
              <a:endParaRPr lang="en-US" sz="2000" spc="-200" dirty="0">
                <a:solidFill>
                  <a:srgbClr val="002841"/>
                </a:solidFill>
                <a:latin typeface="+mn-ea"/>
              </a:endParaRPr>
            </a:p>
          </p:txBody>
        </p:sp>
        <p:pic>
          <p:nvPicPr>
            <p:cNvPr id="33" name="Picture 6" descr="어떤 DB를 사용해야 할까 ? CAP 이론">
              <a:extLst>
                <a:ext uri="{FF2B5EF4-FFF2-40B4-BE49-F238E27FC236}">
                  <a16:creationId xmlns:a16="http://schemas.microsoft.com/office/drawing/2014/main" id="{AF4FD1A2-D025-2002-AEE5-ECE982ADC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043" y="2853040"/>
              <a:ext cx="747752" cy="747752"/>
            </a:xfrm>
            <a:prstGeom prst="rect">
              <a:avLst/>
            </a:prstGeom>
            <a:solidFill>
              <a:srgbClr val="FFFFFF"/>
            </a:solidFill>
          </p:spPr>
        </p:pic>
      </p:grpSp>
    </p:spTree>
    <p:extLst>
      <p:ext uri="{BB962C8B-B14F-4D97-AF65-F5344CB8AC3E}">
        <p14:creationId xmlns:p14="http://schemas.microsoft.com/office/powerpoint/2010/main" val="1678212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D843E-A6D5-ADE4-E433-0F51CC7B9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CBBF7-68EB-0545-1919-19CA36EB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5B0E6-D888-EFC7-BD5E-A1111838D63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B17C18-FB81-DC7F-DB9C-7DFEB178005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43155" cy="222193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2DED7D-8725-2A99-0C00-A5214C9B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851652"/>
            <a:ext cx="2743200" cy="365125"/>
          </a:xfrm>
        </p:spPr>
        <p:txBody>
          <a:bodyPr/>
          <a:lstStyle/>
          <a:p>
            <a:fld id="{57B5D453-E001-491E-96F6-60ADB6CD2DB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30FE8F1-7BBA-A930-8E5B-B332BBB98321}"/>
              </a:ext>
            </a:extLst>
          </p:cNvPr>
          <p:cNvSpPr txBox="1">
            <a:spLocks/>
          </p:cNvSpPr>
          <p:nvPr/>
        </p:nvSpPr>
        <p:spPr>
          <a:xfrm>
            <a:off x="712178" y="1376362"/>
            <a:ext cx="10515600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55F9E"/>
                </a:solidFill>
              </a:rPr>
              <a:t>프로젝트 디렉토리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256C268-0053-B326-3ECD-2A17EC3F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61" y="2351211"/>
            <a:ext cx="2057400" cy="36816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BAA8058-010D-E17C-3C53-C4AF6E5B9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553" y="2351211"/>
            <a:ext cx="2884425" cy="25763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209E980-4027-A988-1E16-66BCA6132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94" y="2302877"/>
            <a:ext cx="2730736" cy="39995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6AFF02C-D204-F542-6C6A-3072AF9E37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2661"/>
          <a:stretch/>
        </p:blipFill>
        <p:spPr>
          <a:xfrm>
            <a:off x="9400388" y="2321037"/>
            <a:ext cx="2020998" cy="39495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2244CE3A-685E-2527-C044-8F75FC2FB978}"/>
              </a:ext>
            </a:extLst>
          </p:cNvPr>
          <p:cNvSpPr txBox="1">
            <a:spLocks/>
          </p:cNvSpPr>
          <p:nvPr/>
        </p:nvSpPr>
        <p:spPr>
          <a:xfrm>
            <a:off x="1004564" y="1885744"/>
            <a:ext cx="1745761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기능단위 분리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31CA30AB-F6BA-EA45-265B-5507AECEAC30}"/>
              </a:ext>
            </a:extLst>
          </p:cNvPr>
          <p:cNvSpPr txBox="1">
            <a:spLocks/>
          </p:cNvSpPr>
          <p:nvPr/>
        </p:nvSpPr>
        <p:spPr>
          <a:xfrm>
            <a:off x="3061964" y="1885744"/>
            <a:ext cx="3010106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레이어 아키텍처</a:t>
            </a: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0E2E5FF1-E3EF-16FE-8209-7464142E3D14}"/>
              </a:ext>
            </a:extLst>
          </p:cNvPr>
          <p:cNvSpPr txBox="1">
            <a:spLocks/>
          </p:cNvSpPr>
          <p:nvPr/>
        </p:nvSpPr>
        <p:spPr>
          <a:xfrm>
            <a:off x="6337524" y="1885744"/>
            <a:ext cx="2727406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SQL </a:t>
            </a:r>
            <a:r>
              <a:rPr lang="ko-KR" altLang="en-US" sz="1800" dirty="0" err="1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쿼리문</a:t>
            </a:r>
            <a:r>
              <a:rPr lang="ko-KR" altLang="en-US" sz="18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관련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408D1F5B-1FD0-263E-FA76-4DF58C4A0197}"/>
              </a:ext>
            </a:extLst>
          </p:cNvPr>
          <p:cNvSpPr txBox="1">
            <a:spLocks/>
          </p:cNvSpPr>
          <p:nvPr/>
        </p:nvSpPr>
        <p:spPr>
          <a:xfrm>
            <a:off x="9426752" y="1885744"/>
            <a:ext cx="2727406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정적파일</a:t>
            </a:r>
            <a:r>
              <a:rPr lang="en-US" altLang="ko-KR" sz="18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8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설정파일</a:t>
            </a: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E6444259-E9F4-959A-FF0A-3F110D7408AB}"/>
              </a:ext>
            </a:extLst>
          </p:cNvPr>
          <p:cNvSpPr txBox="1">
            <a:spLocks/>
          </p:cNvSpPr>
          <p:nvPr/>
        </p:nvSpPr>
        <p:spPr>
          <a:xfrm>
            <a:off x="4746665" y="1536569"/>
            <a:ext cx="1169948" cy="766307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r>
              <a:rPr lang="en-US" altLang="ko-KR" sz="1200" dirty="0">
                <a:solidFill>
                  <a:srgbClr val="8F9EC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Controller</a:t>
            </a:r>
          </a:p>
          <a:p>
            <a:r>
              <a:rPr lang="en-US" altLang="ko-KR" sz="1200" dirty="0">
                <a:solidFill>
                  <a:srgbClr val="8F9EC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Interface</a:t>
            </a:r>
          </a:p>
          <a:p>
            <a:r>
              <a:rPr lang="en-US" altLang="ko-KR" sz="1200" dirty="0">
                <a:solidFill>
                  <a:srgbClr val="8F9EC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Service</a:t>
            </a:r>
          </a:p>
          <a:p>
            <a:r>
              <a:rPr lang="en-US" altLang="ko-KR" sz="1200" dirty="0">
                <a:solidFill>
                  <a:srgbClr val="8F9EC4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DAO/DTO</a:t>
            </a:r>
            <a:endParaRPr lang="ko-KR" altLang="en-US" sz="1200" dirty="0">
              <a:solidFill>
                <a:srgbClr val="8F9EC4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313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8A33-8864-C367-00C3-E7DD0625A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EB449-B81D-3910-11EA-4B143DCA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688" y="2735658"/>
            <a:ext cx="7402512" cy="1386681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개발 과정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0AF56A-B1E8-BC89-DE80-F637E83E60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7B5D453-E001-491E-96F6-60ADB6CD2DB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423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8A13D-D19E-C5DE-F14D-9181ED1B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AC4830-A370-1C3D-CA91-D32D77256D3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개발과정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723D0E-79EE-0F78-9AA6-71204F7C02B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71730" cy="222193"/>
          </a:xfrm>
        </p:spPr>
        <p:txBody>
          <a:bodyPr/>
          <a:lstStyle/>
          <a:p>
            <a:r>
              <a:rPr lang="en-US" altLang="ko-KR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8D11B9-1F37-1408-4028-F84D1E1B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28</a:t>
            </a:fld>
            <a:endParaRPr lang="ko-KR" altLang="en-US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F3AE5A29-C1A6-204F-ACC5-9F694353B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221450"/>
              </p:ext>
            </p:extLst>
          </p:nvPr>
        </p:nvGraphicFramePr>
        <p:xfrm>
          <a:off x="1641510" y="1304926"/>
          <a:ext cx="9340780" cy="4963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985B65-6BB1-12DF-2EA4-59DE4923E2E4}"/>
              </a:ext>
            </a:extLst>
          </p:cNvPr>
          <p:cNvCxnSpPr>
            <a:cxnSpLocks/>
          </p:cNvCxnSpPr>
          <p:nvPr/>
        </p:nvCxnSpPr>
        <p:spPr>
          <a:xfrm>
            <a:off x="1641510" y="4075289"/>
            <a:ext cx="8868446" cy="0"/>
          </a:xfrm>
          <a:prstGeom prst="line">
            <a:avLst/>
          </a:prstGeom>
          <a:ln>
            <a:solidFill>
              <a:srgbClr val="8F9E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2DA3B0-EE8D-B98A-37BE-F7BFCEC14155}"/>
              </a:ext>
            </a:extLst>
          </p:cNvPr>
          <p:cNvCxnSpPr>
            <a:cxnSpLocks/>
          </p:cNvCxnSpPr>
          <p:nvPr/>
        </p:nvCxnSpPr>
        <p:spPr>
          <a:xfrm>
            <a:off x="1641510" y="1806223"/>
            <a:ext cx="8868446" cy="0"/>
          </a:xfrm>
          <a:prstGeom prst="line">
            <a:avLst/>
          </a:prstGeom>
          <a:ln>
            <a:solidFill>
              <a:srgbClr val="8F9E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91A1CE-F7CD-3A81-520E-F377D84F34F2}"/>
              </a:ext>
            </a:extLst>
          </p:cNvPr>
          <p:cNvCxnSpPr>
            <a:cxnSpLocks/>
          </p:cNvCxnSpPr>
          <p:nvPr/>
        </p:nvCxnSpPr>
        <p:spPr>
          <a:xfrm>
            <a:off x="1641510" y="5452534"/>
            <a:ext cx="8868446" cy="0"/>
          </a:xfrm>
          <a:prstGeom prst="line">
            <a:avLst/>
          </a:prstGeom>
          <a:ln>
            <a:solidFill>
              <a:srgbClr val="8F9E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846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3A6C0-63E0-8043-4CD9-71B62A96F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29FEB-6ADA-27E9-E2F8-7069DA7D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및 해결방안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50334-0550-C562-C117-3479243D54E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개발과정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262F00-CE7B-99C1-CE5E-44583F43A06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71730" cy="222193"/>
          </a:xfrm>
        </p:spPr>
        <p:txBody>
          <a:bodyPr/>
          <a:lstStyle/>
          <a:p>
            <a:r>
              <a:rPr lang="en-US" altLang="ko-KR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6890AB-30EF-093E-3044-D122F07F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E9EE90-8381-E048-C334-F872473D61C9}"/>
              </a:ext>
            </a:extLst>
          </p:cNvPr>
          <p:cNvGrpSpPr/>
          <p:nvPr/>
        </p:nvGrpSpPr>
        <p:grpSpPr>
          <a:xfrm>
            <a:off x="1766887" y="1745545"/>
            <a:ext cx="8658225" cy="1478844"/>
            <a:chOff x="1055688" y="3815645"/>
            <a:chExt cx="4860925" cy="147884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2A02510-59A8-0A4A-DB50-5CE5DF2BE363}"/>
                </a:ext>
              </a:extLst>
            </p:cNvPr>
            <p:cNvSpPr/>
            <p:nvPr/>
          </p:nvSpPr>
          <p:spPr>
            <a:xfrm>
              <a:off x="1055688" y="3815645"/>
              <a:ext cx="4860925" cy="1478844"/>
            </a:xfrm>
            <a:prstGeom prst="roundRect">
              <a:avLst>
                <a:gd name="adj" fmla="val 9797"/>
              </a:avLst>
            </a:prstGeom>
            <a:solidFill>
              <a:srgbClr val="8F9EC4"/>
            </a:solidFill>
            <a:ln>
              <a:solidFill>
                <a:srgbClr val="8F9E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FE30072C-9612-1D78-BBE3-02894E622664}"/>
                </a:ext>
              </a:extLst>
            </p:cNvPr>
            <p:cNvSpPr/>
            <p:nvPr/>
          </p:nvSpPr>
          <p:spPr>
            <a:xfrm flipV="1">
              <a:off x="1079500" y="4210752"/>
              <a:ext cx="4813300" cy="108373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 w="57150">
              <a:solidFill>
                <a:srgbClr val="8F9E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0687275-676E-FBA1-AA39-D5984AB5A61B}"/>
              </a:ext>
            </a:extLst>
          </p:cNvPr>
          <p:cNvGrpSpPr/>
          <p:nvPr/>
        </p:nvGrpSpPr>
        <p:grpSpPr>
          <a:xfrm>
            <a:off x="1766887" y="4272845"/>
            <a:ext cx="8658225" cy="1478844"/>
            <a:chOff x="1055688" y="3815645"/>
            <a:chExt cx="4860925" cy="147884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B8B76D5-DFDC-EC1C-91BE-E306D50DBB01}"/>
                </a:ext>
              </a:extLst>
            </p:cNvPr>
            <p:cNvSpPr/>
            <p:nvPr/>
          </p:nvSpPr>
          <p:spPr>
            <a:xfrm>
              <a:off x="1055688" y="3815645"/>
              <a:ext cx="4860925" cy="1478844"/>
            </a:xfrm>
            <a:prstGeom prst="roundRect">
              <a:avLst>
                <a:gd name="adj" fmla="val 9797"/>
              </a:avLst>
            </a:prstGeom>
            <a:solidFill>
              <a:srgbClr val="2C356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0E15C5FF-2A37-1D56-11B8-CBFDEEB27F3A}"/>
                </a:ext>
              </a:extLst>
            </p:cNvPr>
            <p:cNvSpPr/>
            <p:nvPr/>
          </p:nvSpPr>
          <p:spPr>
            <a:xfrm flipV="1">
              <a:off x="1079500" y="4210752"/>
              <a:ext cx="4813300" cy="108373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 w="57150">
              <a:solidFill>
                <a:srgbClr val="2C3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5A576A-3234-7E5C-3AFF-03E7C11A2941}"/>
              </a:ext>
            </a:extLst>
          </p:cNvPr>
          <p:cNvSpPr txBox="1"/>
          <p:nvPr/>
        </p:nvSpPr>
        <p:spPr>
          <a:xfrm>
            <a:off x="1930400" y="1755650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문제상황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191F1-4DCC-881F-478D-15DA435AD065}"/>
              </a:ext>
            </a:extLst>
          </p:cNvPr>
          <p:cNvSpPr txBox="1"/>
          <p:nvPr/>
        </p:nvSpPr>
        <p:spPr>
          <a:xfrm>
            <a:off x="1930400" y="4285729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해결방안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79E46-B13E-A579-BD00-59FB747A9786}"/>
              </a:ext>
            </a:extLst>
          </p:cNvPr>
          <p:cNvSpPr txBox="1"/>
          <p:nvPr/>
        </p:nvSpPr>
        <p:spPr>
          <a:xfrm>
            <a:off x="2284413" y="2348989"/>
            <a:ext cx="726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알림 서비스 구현 간 알림이 생성되는 시점에 문제 직면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데이터베이스에 </a:t>
            </a: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알림 저장 </a:t>
            </a:r>
            <a:r>
              <a:rPr lang="en-US" altLang="ko-KR" dirty="0"/>
              <a:t>2.</a:t>
            </a:r>
            <a:r>
              <a:rPr lang="ko-KR" altLang="en-US" dirty="0"/>
              <a:t> 알림을 실시간 </a:t>
            </a: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시각화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A32CA4-4F4E-E07F-0A25-E407A419F246}"/>
              </a:ext>
            </a:extLst>
          </p:cNvPr>
          <p:cNvSpPr txBox="1"/>
          <p:nvPr/>
        </p:nvSpPr>
        <p:spPr>
          <a:xfrm>
            <a:off x="2284413" y="4886652"/>
            <a:ext cx="7741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비동기 처리 </a:t>
            </a:r>
            <a:r>
              <a:rPr lang="ko-KR" altLang="en-US" dirty="0"/>
              <a:t>적용</a:t>
            </a:r>
            <a:r>
              <a:rPr lang="en-US" altLang="ko-KR" dirty="0"/>
              <a:t>,</a:t>
            </a:r>
            <a:r>
              <a:rPr lang="ko-KR" altLang="en-US" dirty="0"/>
              <a:t> 동시 알림 생성 요청 시 정상적으로 작동하도록 기능 개선</a:t>
            </a:r>
            <a:endParaRPr lang="en-US" altLang="ko-KR" dirty="0"/>
          </a:p>
          <a:p>
            <a:r>
              <a:rPr lang="ko-KR" altLang="en-US" dirty="0"/>
              <a:t>일정 시간이 지나거나 로그아웃시 자동으로 서버 연결 해제</a:t>
            </a:r>
          </a:p>
        </p:txBody>
      </p:sp>
    </p:spTree>
    <p:extLst>
      <p:ext uri="{BB962C8B-B14F-4D97-AF65-F5344CB8AC3E}">
        <p14:creationId xmlns:p14="http://schemas.microsoft.com/office/powerpoint/2010/main" val="68893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A4445-CF5A-546F-C877-CCE08E17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F8E887-F2A2-BFDC-4159-C3455A9C63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7B5D453-E001-491E-96F6-60ADB6CD2DB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15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6763F-F591-77DA-2F86-AA79355A5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E5FBB-D02A-B313-2FE8-15693BA6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및 해결방안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2015AA-3F17-9A6A-D360-47BECDEE36B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개발과정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A3568-5839-B845-8FC5-1959ADB3FD9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71730" cy="222193"/>
          </a:xfrm>
        </p:spPr>
        <p:txBody>
          <a:bodyPr/>
          <a:lstStyle/>
          <a:p>
            <a:r>
              <a:rPr lang="en-US" altLang="ko-KR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0CC0AF-11FE-ED3D-2837-D2B0926E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5BAE701-41AB-48A8-6936-47950C13C3C6}"/>
              </a:ext>
            </a:extLst>
          </p:cNvPr>
          <p:cNvGrpSpPr/>
          <p:nvPr/>
        </p:nvGrpSpPr>
        <p:grpSpPr>
          <a:xfrm>
            <a:off x="1766886" y="1361244"/>
            <a:ext cx="8658225" cy="2431344"/>
            <a:chOff x="1766887" y="1745545"/>
            <a:chExt cx="8658225" cy="243134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DD071-1831-BB68-3C2A-5752ED5C556C}"/>
                </a:ext>
              </a:extLst>
            </p:cNvPr>
            <p:cNvGrpSpPr/>
            <p:nvPr/>
          </p:nvGrpSpPr>
          <p:grpSpPr>
            <a:xfrm>
              <a:off x="1766887" y="1745545"/>
              <a:ext cx="8658225" cy="2431344"/>
              <a:chOff x="1055688" y="3815645"/>
              <a:chExt cx="4860925" cy="147884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1A7957FD-B0E1-33C9-B0AC-78AF0BFFE269}"/>
                  </a:ext>
                </a:extLst>
              </p:cNvPr>
              <p:cNvSpPr/>
              <p:nvPr/>
            </p:nvSpPr>
            <p:spPr>
              <a:xfrm>
                <a:off x="1055688" y="3815645"/>
                <a:ext cx="4860925" cy="1478844"/>
              </a:xfrm>
              <a:prstGeom prst="roundRect">
                <a:avLst>
                  <a:gd name="adj" fmla="val 6547"/>
                </a:avLst>
              </a:prstGeom>
              <a:solidFill>
                <a:srgbClr val="8F9EC4"/>
              </a:solidFill>
              <a:ln>
                <a:solidFill>
                  <a:srgbClr val="8F9E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77073B6A-FC0C-F4A2-D750-09C6A13261DA}"/>
                  </a:ext>
                </a:extLst>
              </p:cNvPr>
              <p:cNvSpPr/>
              <p:nvPr/>
            </p:nvSpPr>
            <p:spPr>
              <a:xfrm flipV="1">
                <a:off x="1079500" y="4025834"/>
                <a:ext cx="4813300" cy="124805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bg1"/>
              </a:solidFill>
              <a:ln w="57150">
                <a:solidFill>
                  <a:srgbClr val="8F9E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C194EC-52DC-E2D9-EFC1-D0E11312967F}"/>
                </a:ext>
              </a:extLst>
            </p:cNvPr>
            <p:cNvSpPr txBox="1"/>
            <p:nvPr/>
          </p:nvSpPr>
          <p:spPr>
            <a:xfrm>
              <a:off x="1930400" y="1755650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문제상황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80A65A-7E7B-5DAB-424A-A1B9F37982FF}"/>
                </a:ext>
              </a:extLst>
            </p:cNvPr>
            <p:cNvSpPr txBox="1"/>
            <p:nvPr/>
          </p:nvSpPr>
          <p:spPr>
            <a:xfrm>
              <a:off x="2284413" y="2526146"/>
              <a:ext cx="79546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게시판 </a:t>
              </a:r>
              <a:r>
                <a:rPr lang="en-US" altLang="ko-KR" dirty="0"/>
                <a:t>: </a:t>
              </a:r>
              <a:r>
                <a:rPr lang="ko-KR" altLang="en-US" dirty="0"/>
                <a:t>댓글 기능 구현 시 </a:t>
              </a:r>
              <a:r>
                <a:rPr lang="ko-KR" altLang="en-US" dirty="0" err="1"/>
                <a:t>백틱</a:t>
              </a:r>
              <a:r>
                <a:rPr lang="en-US" altLang="ko-KR" dirty="0"/>
                <a:t>(``) </a:t>
              </a:r>
              <a:r>
                <a:rPr lang="ko-KR" altLang="en-US" dirty="0"/>
                <a:t>문법을 사용한 </a:t>
              </a:r>
              <a:r>
                <a:rPr lang="en-US" altLang="ko-KR" dirty="0"/>
                <a:t>HTML </a:t>
              </a:r>
              <a:r>
                <a:rPr lang="ko-KR" altLang="en-US" dirty="0"/>
                <a:t>구조 동적 생성</a:t>
              </a:r>
              <a:endParaRPr lang="en-US" altLang="ko-KR" dirty="0"/>
            </a:p>
            <a:p>
              <a:r>
                <a:rPr lang="en-US" altLang="ko-KR" dirty="0"/>
                <a:t>          </a:t>
              </a:r>
              <a:r>
                <a:rPr lang="ko-KR" altLang="en-US" dirty="0"/>
                <a:t> 및 데이터 이동 과정</a:t>
              </a:r>
              <a:r>
                <a:rPr lang="en-US" altLang="ko-KR" dirty="0"/>
                <a:t> </a:t>
              </a:r>
            </a:p>
            <a:p>
              <a:r>
                <a:rPr lang="ko-KR" altLang="en-US" dirty="0"/>
                <a:t>채팅 </a:t>
              </a:r>
              <a:r>
                <a:rPr lang="en-US" altLang="ko-KR" dirty="0"/>
                <a:t>: STOMP </a:t>
              </a:r>
              <a:r>
                <a:rPr lang="ko-KR" altLang="en-US" dirty="0"/>
                <a:t>프로토콜의 동작 방식</a:t>
              </a:r>
              <a:endParaRPr lang="en-US" altLang="ko-KR" dirty="0"/>
            </a:p>
            <a:p>
              <a:r>
                <a:rPr lang="ko-KR" altLang="en-US" dirty="0"/>
                <a:t>협업 </a:t>
              </a:r>
              <a:r>
                <a:rPr lang="en-US" altLang="ko-KR" dirty="0"/>
                <a:t>: Git </a:t>
              </a:r>
              <a:r>
                <a:rPr lang="ko-KR" altLang="en-US" dirty="0"/>
                <a:t>사용법 및 동작 흐름 이해 문제로 충돌 및 병합과정에서 문제 발생</a:t>
              </a:r>
              <a:endPara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062BD9-5406-6666-796A-220514FD11CE}"/>
              </a:ext>
            </a:extLst>
          </p:cNvPr>
          <p:cNvGrpSpPr/>
          <p:nvPr/>
        </p:nvGrpSpPr>
        <p:grpSpPr>
          <a:xfrm>
            <a:off x="1809300" y="4345601"/>
            <a:ext cx="8658225" cy="1976874"/>
            <a:chOff x="1766887" y="4272845"/>
            <a:chExt cx="8658225" cy="165483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6DCF16-230E-85A7-9BE8-12EC148FDDF5}"/>
                </a:ext>
              </a:extLst>
            </p:cNvPr>
            <p:cNvGrpSpPr/>
            <p:nvPr/>
          </p:nvGrpSpPr>
          <p:grpSpPr>
            <a:xfrm>
              <a:off x="1766887" y="4272845"/>
              <a:ext cx="8658225" cy="1478844"/>
              <a:chOff x="1055688" y="3815645"/>
              <a:chExt cx="4860925" cy="1478844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F49DC26D-0D94-754C-B418-5A979E7B901E}"/>
                  </a:ext>
                </a:extLst>
              </p:cNvPr>
              <p:cNvSpPr/>
              <p:nvPr/>
            </p:nvSpPr>
            <p:spPr>
              <a:xfrm>
                <a:off x="1055688" y="3815645"/>
                <a:ext cx="4860925" cy="1478844"/>
              </a:xfrm>
              <a:prstGeom prst="roundRect">
                <a:avLst>
                  <a:gd name="adj" fmla="val 9797"/>
                </a:avLst>
              </a:prstGeom>
              <a:solidFill>
                <a:srgbClr val="2C356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0F395D97-D3D8-28F0-2E88-C3CC4D6910F6}"/>
                  </a:ext>
                </a:extLst>
              </p:cNvPr>
              <p:cNvSpPr/>
              <p:nvPr/>
            </p:nvSpPr>
            <p:spPr>
              <a:xfrm flipV="1">
                <a:off x="1079500" y="4058412"/>
                <a:ext cx="4813300" cy="1207723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bg1"/>
              </a:solidFill>
              <a:ln w="57150">
                <a:solidFill>
                  <a:srgbClr val="2C35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F20EF2-9237-5C5C-F7C2-E2B1C96B5084}"/>
                </a:ext>
              </a:extLst>
            </p:cNvPr>
            <p:cNvSpPr txBox="1"/>
            <p:nvPr/>
          </p:nvSpPr>
          <p:spPr>
            <a:xfrm>
              <a:off x="1930400" y="4285729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해결방안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E33301-CA78-2DDD-0482-8DD5990CA4C3}"/>
                </a:ext>
              </a:extLst>
            </p:cNvPr>
            <p:cNvSpPr txBox="1"/>
            <p:nvPr/>
          </p:nvSpPr>
          <p:spPr>
            <a:xfrm>
              <a:off x="2241999" y="4727351"/>
              <a:ext cx="774104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/>
                <a:t>게시판 </a:t>
              </a:r>
              <a:r>
                <a:rPr lang="en-US" altLang="ko-KR" dirty="0"/>
                <a:t>: </a:t>
              </a:r>
              <a:r>
                <a:rPr lang="ko-KR" altLang="en-US" dirty="0"/>
                <a:t>서버와 웹에서의 해석 시점에 따른 문법 차이 공부 및 이해</a:t>
              </a:r>
              <a:endParaRPr lang="en-US" altLang="ko-KR" dirty="0"/>
            </a:p>
            <a:p>
              <a:r>
                <a:rPr lang="ko-KR" altLang="en-US" dirty="0"/>
                <a:t>채팅 </a:t>
              </a:r>
              <a:r>
                <a:rPr lang="en-US" altLang="ko-KR" dirty="0"/>
                <a:t>: STOMP</a:t>
              </a:r>
              <a:r>
                <a:rPr lang="ko-KR" altLang="en-US" dirty="0"/>
                <a:t>에 대한 </a:t>
              </a:r>
              <a:r>
                <a:rPr lang="ko-KR" altLang="en-US" dirty="0" err="1"/>
                <a:t>서칭으로</a:t>
              </a:r>
              <a:r>
                <a:rPr lang="ko-KR" altLang="en-US" dirty="0"/>
                <a:t> 올바른 문법 사용</a:t>
              </a:r>
              <a:endParaRPr lang="en-US" altLang="ko-KR" dirty="0"/>
            </a:p>
            <a:p>
              <a:r>
                <a:rPr lang="en-US" altLang="ko-KR" dirty="0"/>
                <a:t>Git : </a:t>
              </a:r>
              <a:r>
                <a:rPr lang="ko-KR" altLang="en-US" dirty="0"/>
                <a:t>개인 </a:t>
              </a:r>
              <a:r>
                <a:rPr lang="ko-KR" altLang="en-US" dirty="0" err="1"/>
                <a:t>브랜치</a:t>
              </a:r>
              <a:r>
                <a:rPr lang="ko-KR" altLang="en-US" dirty="0"/>
                <a:t> 활용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en-US" altLang="ko-KR" dirty="0"/>
                <a:t>commit - pull – push </a:t>
              </a:r>
              <a:r>
                <a:rPr lang="ko-KR" altLang="en-US" dirty="0"/>
                <a:t>룰 내부 공유로 충돌 예방</a:t>
              </a:r>
              <a:endParaRPr lang="en-US" altLang="ko-KR" dirty="0"/>
            </a:p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81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D98BC-B478-AABB-2B14-5CBE7DB9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C4A53-65D4-F5A4-F6EE-8ADB183B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및 해결방안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1347D-5A52-B3D0-E237-07B689C5E91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개발과정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9E3B08-50EB-53C0-FD57-B43468F7453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71730" cy="222193"/>
          </a:xfrm>
        </p:spPr>
        <p:txBody>
          <a:bodyPr/>
          <a:lstStyle/>
          <a:p>
            <a:r>
              <a:rPr lang="en-US" altLang="ko-KR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7AC790-F817-5CB7-7A16-2CC04FF4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C2B816D-F0E6-121D-5769-4F7F447162E4}"/>
              </a:ext>
            </a:extLst>
          </p:cNvPr>
          <p:cNvGrpSpPr/>
          <p:nvPr/>
        </p:nvGrpSpPr>
        <p:grpSpPr>
          <a:xfrm>
            <a:off x="1766887" y="1745545"/>
            <a:ext cx="8658225" cy="1478844"/>
            <a:chOff x="1055688" y="3815645"/>
            <a:chExt cx="4860925" cy="147884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78543CE-89F1-EA8C-924B-3574F653D661}"/>
                </a:ext>
              </a:extLst>
            </p:cNvPr>
            <p:cNvSpPr/>
            <p:nvPr/>
          </p:nvSpPr>
          <p:spPr>
            <a:xfrm>
              <a:off x="1055688" y="3815645"/>
              <a:ext cx="4860925" cy="1478844"/>
            </a:xfrm>
            <a:prstGeom prst="roundRect">
              <a:avLst>
                <a:gd name="adj" fmla="val 9797"/>
              </a:avLst>
            </a:prstGeom>
            <a:solidFill>
              <a:srgbClr val="8F9EC4"/>
            </a:solidFill>
            <a:ln>
              <a:solidFill>
                <a:srgbClr val="8F9E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2C58F1F2-D833-5410-D5E3-BD1354CFE99C}"/>
                </a:ext>
              </a:extLst>
            </p:cNvPr>
            <p:cNvSpPr/>
            <p:nvPr/>
          </p:nvSpPr>
          <p:spPr>
            <a:xfrm flipV="1">
              <a:off x="1079500" y="4210752"/>
              <a:ext cx="4813300" cy="108373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 w="57150">
              <a:solidFill>
                <a:srgbClr val="8F9E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90031D-5678-77CB-AE6C-2D7F75E9C7C0}"/>
              </a:ext>
            </a:extLst>
          </p:cNvPr>
          <p:cNvGrpSpPr/>
          <p:nvPr/>
        </p:nvGrpSpPr>
        <p:grpSpPr>
          <a:xfrm>
            <a:off x="1766887" y="4004781"/>
            <a:ext cx="8658225" cy="1854438"/>
            <a:chOff x="1055688" y="3815645"/>
            <a:chExt cx="4860925" cy="147884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AE3BA58-FDB6-363E-6F4F-92B5D1F1596F}"/>
                </a:ext>
              </a:extLst>
            </p:cNvPr>
            <p:cNvSpPr/>
            <p:nvPr/>
          </p:nvSpPr>
          <p:spPr>
            <a:xfrm>
              <a:off x="1055688" y="3815645"/>
              <a:ext cx="4860925" cy="1478844"/>
            </a:xfrm>
            <a:prstGeom prst="roundRect">
              <a:avLst>
                <a:gd name="adj" fmla="val 9797"/>
              </a:avLst>
            </a:prstGeom>
            <a:solidFill>
              <a:srgbClr val="2C356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1B24E775-1677-E1B6-2736-8C690134B718}"/>
                </a:ext>
              </a:extLst>
            </p:cNvPr>
            <p:cNvSpPr/>
            <p:nvPr/>
          </p:nvSpPr>
          <p:spPr>
            <a:xfrm flipV="1">
              <a:off x="1079500" y="4120447"/>
              <a:ext cx="4813300" cy="117403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 w="57150">
              <a:solidFill>
                <a:srgbClr val="2C3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38D731-ECBF-A9FF-396A-73A0859FDE17}"/>
              </a:ext>
            </a:extLst>
          </p:cNvPr>
          <p:cNvSpPr txBox="1"/>
          <p:nvPr/>
        </p:nvSpPr>
        <p:spPr>
          <a:xfrm>
            <a:off x="1930400" y="1755650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문제상황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3C74B6-4BB6-13D8-5ABF-79FB1A1BC9F3}"/>
              </a:ext>
            </a:extLst>
          </p:cNvPr>
          <p:cNvSpPr txBox="1"/>
          <p:nvPr/>
        </p:nvSpPr>
        <p:spPr>
          <a:xfrm>
            <a:off x="1930400" y="4017665"/>
            <a:ext cx="241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해결방안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57BE8-C6DB-8E02-5B0A-82A6D30FABEA}"/>
              </a:ext>
            </a:extLst>
          </p:cNvPr>
          <p:cNvSpPr txBox="1"/>
          <p:nvPr/>
        </p:nvSpPr>
        <p:spPr>
          <a:xfrm>
            <a:off x="2284413" y="2348989"/>
            <a:ext cx="774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계약서 템플릿에 맞추어 </a:t>
            </a:r>
            <a:r>
              <a:rPr lang="en-US" altLang="ko-KR" dirty="0">
                <a:latin typeface="+mn-ea"/>
              </a:rPr>
              <a:t>Excel</a:t>
            </a:r>
            <a:r>
              <a:rPr lang="ko-KR" altLang="en-US" dirty="0">
                <a:latin typeface="+mn-ea"/>
              </a:rPr>
              <a:t>로 웹</a:t>
            </a:r>
            <a:r>
              <a:rPr lang="en-US" altLang="ko-KR" dirty="0">
                <a:latin typeface="+mn-ea"/>
              </a:rPr>
              <a:t>, DB</a:t>
            </a:r>
            <a:r>
              <a:rPr lang="ko-KR" altLang="en-US" dirty="0">
                <a:latin typeface="+mn-ea"/>
              </a:rPr>
              <a:t>의 </a:t>
            </a: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데이터를 입력</a:t>
            </a:r>
            <a:r>
              <a:rPr lang="ko-KR" altLang="en-US" dirty="0">
                <a:latin typeface="+mn-ea"/>
              </a:rPr>
              <a:t> 해야 하는 상황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Excel</a:t>
            </a:r>
            <a:r>
              <a:rPr lang="ko-KR" altLang="en-US" dirty="0">
                <a:latin typeface="+mn-ea"/>
              </a:rPr>
              <a:t>로 만들어진 계약서를 </a:t>
            </a: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뷰</a:t>
            </a:r>
            <a:r>
              <a:rPr lang="ko-KR" altLang="en-US" dirty="0">
                <a:latin typeface="+mn-ea"/>
              </a:rPr>
              <a:t>로 모여주고 </a:t>
            </a: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다운로드</a:t>
            </a:r>
            <a:r>
              <a:rPr lang="ko-KR" altLang="en-US" dirty="0">
                <a:latin typeface="+mn-ea"/>
              </a:rPr>
              <a:t> 기능필요</a:t>
            </a:r>
            <a:endParaRPr lang="ko-KR" altLang="en-US" dirty="0">
              <a:solidFill>
                <a:srgbClr val="6B7CCD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99C7D6-9E5A-AD95-BE70-7FD4185288BD}"/>
              </a:ext>
            </a:extLst>
          </p:cNvPr>
          <p:cNvSpPr txBox="1"/>
          <p:nvPr/>
        </p:nvSpPr>
        <p:spPr>
          <a:xfrm>
            <a:off x="2284413" y="4618588"/>
            <a:ext cx="774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EXCEL</a:t>
            </a:r>
            <a:r>
              <a:rPr lang="ko-KR" altLang="en-US" dirty="0">
                <a:latin typeface="+mn-ea"/>
              </a:rPr>
              <a:t>의 각 셀에 할당된 정보 </a:t>
            </a:r>
            <a:r>
              <a:rPr lang="en-US" altLang="ko-KR" dirty="0">
                <a:latin typeface="+mn-ea"/>
              </a:rPr>
              <a:t>A1,A2….AZ23 </a:t>
            </a:r>
            <a:r>
              <a:rPr lang="ko-KR" altLang="en-US" dirty="0" err="1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행열</a:t>
            </a: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정보를 활용</a:t>
            </a:r>
            <a:r>
              <a:rPr lang="ko-KR" altLang="en-US" dirty="0">
                <a:latin typeface="+mn-ea"/>
              </a:rPr>
              <a:t>해 해당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 </a:t>
            </a:r>
            <a:r>
              <a:rPr lang="ko-KR" altLang="en-US" dirty="0">
                <a:latin typeface="+mn-ea"/>
              </a:rPr>
              <a:t>위치에 데이터 삽입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 </a:t>
            </a:r>
            <a:r>
              <a:rPr lang="en-US" altLang="ko-KR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EXCEL &gt; PDF &gt; IMG </a:t>
            </a: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변환</a:t>
            </a:r>
            <a:r>
              <a:rPr lang="ko-KR" altLang="en-US" dirty="0">
                <a:latin typeface="+mn-ea"/>
              </a:rPr>
              <a:t>을 통해서 </a:t>
            </a:r>
            <a:r>
              <a:rPr lang="en-US" altLang="ko-KR" dirty="0">
                <a:latin typeface="+mn-ea"/>
              </a:rPr>
              <a:t>PDF(</a:t>
            </a:r>
            <a:r>
              <a:rPr lang="ko-KR" altLang="en-US" dirty="0">
                <a:latin typeface="+mn-ea"/>
              </a:rPr>
              <a:t>계약서</a:t>
            </a:r>
            <a:r>
              <a:rPr lang="en-US" altLang="ko-KR" dirty="0">
                <a:latin typeface="+mn-ea"/>
              </a:rPr>
              <a:t>) IMG(</a:t>
            </a:r>
            <a:r>
              <a:rPr lang="ko-KR" altLang="en-US" dirty="0">
                <a:latin typeface="+mn-ea"/>
              </a:rPr>
              <a:t>뷰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로 활용</a:t>
            </a:r>
          </a:p>
        </p:txBody>
      </p:sp>
    </p:spTree>
    <p:extLst>
      <p:ext uri="{BB962C8B-B14F-4D97-AF65-F5344CB8AC3E}">
        <p14:creationId xmlns:p14="http://schemas.microsoft.com/office/powerpoint/2010/main" val="1392108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789E2-B0AA-CE9A-8887-96AA98EB7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A2B3D-BEF1-D512-76A3-F2BC6F94C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688" y="2735658"/>
            <a:ext cx="7402512" cy="1386681"/>
          </a:xfrm>
        </p:spPr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시연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43C556-5536-D35F-E6F9-E60FB34757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7B5D453-E001-491E-96F6-60ADB6CD2DB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374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D715F-F74A-5E9A-D4EE-C60C09F62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704E0-40B0-3B34-3FBC-227605D2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688" y="2735658"/>
            <a:ext cx="7402512" cy="1386681"/>
          </a:xfrm>
        </p:spPr>
        <p:txBody>
          <a:bodyPr/>
          <a:lstStyle/>
          <a:p>
            <a:r>
              <a:rPr lang="en-US" altLang="ko-KR" dirty="0"/>
              <a:t>06 </a:t>
            </a:r>
            <a:r>
              <a:rPr lang="ko-KR" altLang="en-US" dirty="0"/>
              <a:t>결론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9DB1C9-9203-B9FA-8C8F-BAEA76F4CB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7B5D453-E001-491E-96F6-60ADB6CD2DB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15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E270D77-B5B8-AB89-83D3-A66F6FD2E5C2}"/>
              </a:ext>
            </a:extLst>
          </p:cNvPr>
          <p:cNvSpPr/>
          <p:nvPr/>
        </p:nvSpPr>
        <p:spPr>
          <a:xfrm>
            <a:off x="662355" y="1274886"/>
            <a:ext cx="10834320" cy="4952902"/>
          </a:xfrm>
          <a:prstGeom prst="roundRect">
            <a:avLst/>
          </a:prstGeom>
          <a:solidFill>
            <a:srgbClr val="2C35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6D409290-5002-3AFD-CC7D-BEE28003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082" y="1405884"/>
            <a:ext cx="3012891" cy="4656779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173247F-FD52-CED8-3141-6A45F056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11E639-B213-7D86-7A55-F49D5007ED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CA0628E-55E2-E6FB-A397-1B897D3F5B8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81255" cy="222193"/>
          </a:xfrm>
        </p:spPr>
        <p:txBody>
          <a:bodyPr/>
          <a:lstStyle/>
          <a:p>
            <a:r>
              <a:rPr lang="en-US" altLang="ko-KR"/>
              <a:t>06</a:t>
            </a:r>
            <a:endParaRPr lang="ko-KR" altLang="en-US" dirty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F3BA6900-5002-5442-0428-B9EDE659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116" y="1412358"/>
            <a:ext cx="3012891" cy="4650305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036843E5-5710-5830-E95F-C93BCBC8B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73" y="1412358"/>
            <a:ext cx="3023768" cy="4650306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781807CD-BBD2-CCB4-1A55-818868EDF4CC}"/>
              </a:ext>
            </a:extLst>
          </p:cNvPr>
          <p:cNvSpPr txBox="1"/>
          <p:nvPr/>
        </p:nvSpPr>
        <p:spPr>
          <a:xfrm>
            <a:off x="8325757" y="3987154"/>
            <a:ext cx="2458171" cy="16750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b="0" i="0" u="none" strike="noStrike" dirty="0">
                <a:solidFill>
                  <a:srgbClr val="000000"/>
                </a:solidFill>
                <a:latin typeface="+mn-ea"/>
              </a:rPr>
              <a:t>직관적인 온라인 플랫폼을 </a:t>
            </a:r>
            <a:endParaRPr lang="en-US" altLang="ko-KR" sz="1600" b="0" i="0" u="none" strike="noStrike" dirty="0">
              <a:solidFill>
                <a:srgbClr val="000000"/>
              </a:solidFill>
              <a:latin typeface="+mn-ea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0" i="0" u="none" strike="noStrike" dirty="0">
                <a:solidFill>
                  <a:srgbClr val="000000"/>
                </a:solidFill>
                <a:latin typeface="+mn-ea"/>
              </a:rPr>
              <a:t>통해 복잡한 절차 없이</a:t>
            </a:r>
            <a:endParaRPr lang="en-US" altLang="ko-KR" sz="1600" b="0" i="0" u="none" strike="noStrike" dirty="0">
              <a:solidFill>
                <a:srgbClr val="000000"/>
              </a:solidFill>
              <a:latin typeface="+mn-ea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0" i="0" u="none" strike="noStrike" dirty="0">
                <a:solidFill>
                  <a:srgbClr val="000000"/>
                </a:solidFill>
                <a:latin typeface="+mn-ea"/>
              </a:rPr>
              <a:t> 간편하게 거래를 진행하고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latin typeface="+mn-ea"/>
              </a:rPr>
              <a:t>개인에게 생소한 부동산 거래 과정을 도와줍니다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+mn-ea"/>
              </a:rPr>
              <a:t>.</a:t>
            </a:r>
            <a:endParaRPr lang="en-US" sz="1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ED464FFC-9C16-42E9-FB03-BCAE679A172C}"/>
              </a:ext>
            </a:extLst>
          </p:cNvPr>
          <p:cNvSpPr txBox="1"/>
          <p:nvPr/>
        </p:nvSpPr>
        <p:spPr>
          <a:xfrm>
            <a:off x="8325757" y="3445883"/>
            <a:ext cx="2498572" cy="4241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2C3562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간편한 거래 과정</a:t>
            </a:r>
            <a:endParaRPr lang="en-US" sz="2000" b="0" i="0" u="none" strike="noStrike" dirty="0">
              <a:solidFill>
                <a:srgbClr val="2C3562"/>
              </a:solidFill>
              <a:latin typeface="나눔스퀘어 네오 Bold" panose="020B0600000101010101" charset="-127"/>
              <a:ea typeface="나눔스퀘어 네오 Bold" panose="020B0600000101010101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CE4577F6-E137-83A3-6BCB-9355EED19F38}"/>
              </a:ext>
            </a:extLst>
          </p:cNvPr>
          <p:cNvSpPr txBox="1"/>
          <p:nvPr/>
        </p:nvSpPr>
        <p:spPr>
          <a:xfrm>
            <a:off x="4872353" y="4068730"/>
            <a:ext cx="2458171" cy="16750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b="0" i="0" u="none" strike="noStrike" dirty="0">
                <a:solidFill>
                  <a:srgbClr val="000000"/>
                </a:solidFill>
                <a:latin typeface="+mn-ea"/>
              </a:rPr>
              <a:t>중개인의 개입 없이 </a:t>
            </a:r>
            <a:endParaRPr lang="en-US" altLang="ko-KR" sz="1600" b="0" i="0" u="none" strike="noStrike" dirty="0">
              <a:solidFill>
                <a:srgbClr val="000000"/>
              </a:solidFill>
              <a:latin typeface="+mn-ea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b="0" i="0" u="none" strike="noStrike" dirty="0">
                <a:solidFill>
                  <a:srgbClr val="000000"/>
                </a:solidFill>
                <a:latin typeface="+mn-ea"/>
              </a:rPr>
              <a:t>직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latin typeface="+mn-ea"/>
              </a:rPr>
              <a:t>거래함으로써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latin typeface="+mn-ea"/>
              </a:rPr>
              <a:t>불필요한 중개 수수료를 없애고 비용을 절감할 수 있습니다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latin typeface="+mn-ea"/>
              </a:rPr>
              <a:t>.</a:t>
            </a:r>
            <a:endParaRPr lang="en-US" sz="1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B34E09C8-2CEB-C3D7-18C2-D7D4EADF01CD}"/>
              </a:ext>
            </a:extLst>
          </p:cNvPr>
          <p:cNvSpPr txBox="1"/>
          <p:nvPr/>
        </p:nvSpPr>
        <p:spPr>
          <a:xfrm>
            <a:off x="5013751" y="3524516"/>
            <a:ext cx="2175373" cy="4241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2C3562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직거래 중개 </a:t>
            </a:r>
            <a:endParaRPr lang="en-US" altLang="ko-KR" sz="2000" b="0" i="0" u="none" strike="noStrike" dirty="0">
              <a:solidFill>
                <a:srgbClr val="2C3562"/>
              </a:solidFill>
              <a:latin typeface="나눔스퀘어 네오 Bold" panose="020B0600000101010101" charset="-127"/>
              <a:ea typeface="나눔스퀘어 네오 Bold" panose="020B0600000101010101" charset="-127"/>
              <a:cs typeface="Pretendard SemiBold" panose="02000703000000020004" pitchFamily="50" charset="-127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2C3562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수수료 절감</a:t>
            </a:r>
            <a:endParaRPr lang="en-US" sz="2000" b="0" i="0" u="none" strike="noStrike" dirty="0">
              <a:solidFill>
                <a:srgbClr val="2C3562"/>
              </a:solidFill>
              <a:latin typeface="나눔스퀘어 네오 Bold" panose="020B0600000101010101" charset="-127"/>
              <a:ea typeface="나눔스퀘어 네오 Bold" panose="020B0600000101010101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E4AC9CCD-08B2-BE42-A792-B59017403F91}"/>
              </a:ext>
            </a:extLst>
          </p:cNvPr>
          <p:cNvSpPr txBox="1"/>
          <p:nvPr/>
        </p:nvSpPr>
        <p:spPr>
          <a:xfrm>
            <a:off x="1408071" y="3987154"/>
            <a:ext cx="2469048" cy="16750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다양한 금융 기관의 </a:t>
            </a:r>
            <a:endParaRPr lang="en-US" altLang="ko-KR" sz="1600" dirty="0">
              <a:solidFill>
                <a:srgbClr val="000000"/>
              </a:solidFill>
              <a:latin typeface="+mn-ea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대출 상품을 포함해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더 나은 조건의 상품을 찾을 수 있도록 합니다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.</a:t>
            </a:r>
            <a:endParaRPr lang="en-US" sz="16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9A326F2F-BD38-DDEB-1CEC-A19D4B72332D}"/>
              </a:ext>
            </a:extLst>
          </p:cNvPr>
          <p:cNvSpPr txBox="1"/>
          <p:nvPr/>
        </p:nvSpPr>
        <p:spPr>
          <a:xfrm>
            <a:off x="1554909" y="3502013"/>
            <a:ext cx="2175373" cy="5601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2C3562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대출상품 </a:t>
            </a:r>
            <a:endParaRPr lang="en-US" altLang="ko-KR" sz="2000" b="0" i="0" u="none" strike="noStrike" dirty="0">
              <a:solidFill>
                <a:srgbClr val="2C3562"/>
              </a:solidFill>
              <a:latin typeface="나눔스퀘어 네오 Bold" panose="020B0600000101010101" charset="-127"/>
              <a:ea typeface="나눔스퀘어 네오 Bold" panose="020B0600000101010101" charset="-127"/>
              <a:cs typeface="Pretendard SemiBold" panose="02000703000000020004" pitchFamily="50" charset="-127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rgbClr val="2C3562"/>
                </a:solidFill>
                <a:latin typeface="나눔스퀘어 네오 Bold" panose="020B0600000101010101" charset="-127"/>
                <a:ea typeface="나눔스퀘어 네오 Bold" panose="020B0600000101010101" charset="-127"/>
                <a:cs typeface="Pretendard SemiBold" panose="02000703000000020004" pitchFamily="50" charset="-127"/>
              </a:rPr>
              <a:t>정보 제공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D1D049-4009-80FE-49FD-0951056F9B2D}"/>
              </a:ext>
            </a:extLst>
          </p:cNvPr>
          <p:cNvGrpSpPr/>
          <p:nvPr/>
        </p:nvGrpSpPr>
        <p:grpSpPr>
          <a:xfrm>
            <a:off x="1743635" y="1630691"/>
            <a:ext cx="8704730" cy="1689155"/>
            <a:chOff x="-2287441" y="1683848"/>
            <a:chExt cx="8704730" cy="168915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04624C4-7D74-EED4-E97D-777AD1878B0D}"/>
                </a:ext>
              </a:extLst>
            </p:cNvPr>
            <p:cNvSpPr/>
            <p:nvPr/>
          </p:nvSpPr>
          <p:spPr>
            <a:xfrm>
              <a:off x="-2287441" y="1683848"/>
              <a:ext cx="1689155" cy="1689155"/>
            </a:xfrm>
            <a:prstGeom prst="ellipse">
              <a:avLst/>
            </a:prstGeom>
            <a:solidFill>
              <a:srgbClr val="2C35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Picture 18">
              <a:extLst>
                <a:ext uri="{FF2B5EF4-FFF2-40B4-BE49-F238E27FC236}">
                  <a16:creationId xmlns:a16="http://schemas.microsoft.com/office/drawing/2014/main" id="{8C5B5705-4829-4ACB-D695-4D9253E6F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001825" y="2202119"/>
              <a:ext cx="1185578" cy="652612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558DBBE-3382-7B6B-3013-DDAA15D36153}"/>
                </a:ext>
              </a:extLst>
            </p:cNvPr>
            <p:cNvSpPr/>
            <p:nvPr/>
          </p:nvSpPr>
          <p:spPr>
            <a:xfrm>
              <a:off x="1203861" y="1683848"/>
              <a:ext cx="1689155" cy="1689155"/>
            </a:xfrm>
            <a:prstGeom prst="ellipse">
              <a:avLst/>
            </a:prstGeom>
            <a:solidFill>
              <a:srgbClr val="2C35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9A0A8A-EF1B-75D4-6A51-652EDF59D1C2}"/>
                </a:ext>
              </a:extLst>
            </p:cNvPr>
            <p:cNvSpPr/>
            <p:nvPr/>
          </p:nvSpPr>
          <p:spPr>
            <a:xfrm>
              <a:off x="4728134" y="1683848"/>
              <a:ext cx="1689155" cy="1689155"/>
            </a:xfrm>
            <a:prstGeom prst="ellipse">
              <a:avLst/>
            </a:prstGeom>
            <a:solidFill>
              <a:srgbClr val="2C35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Picture 16">
            <a:extLst>
              <a:ext uri="{FF2B5EF4-FFF2-40B4-BE49-F238E27FC236}">
                <a16:creationId xmlns:a16="http://schemas.microsoft.com/office/drawing/2014/main" id="{B6DD24F5-A489-F1C7-F8D2-2B0EFB945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649" y="1887919"/>
            <a:ext cx="1185578" cy="1185578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14B2762F-D4AE-C726-6FDA-D4212E9C6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600" y="1692135"/>
            <a:ext cx="1468377" cy="14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75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FA16A-90B1-D6DE-92D3-3D680BEEA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5AF8-E494-F3AB-2FAC-C5773834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배운점</a:t>
            </a:r>
            <a:r>
              <a:rPr lang="en-US" altLang="ko-KR" dirty="0"/>
              <a:t>_</a:t>
            </a:r>
            <a:r>
              <a:rPr lang="ko-KR" altLang="en-US" dirty="0"/>
              <a:t>기술적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638B9-FAD1-9BAF-FA13-FFB6F1309B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34F0EB7-08F2-C18F-93F3-C36F872741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81255" cy="222193"/>
          </a:xfrm>
        </p:spPr>
        <p:txBody>
          <a:bodyPr/>
          <a:lstStyle/>
          <a:p>
            <a:r>
              <a:rPr lang="en-US" altLang="ko-KR"/>
              <a:t>06</a:t>
            </a:r>
            <a:endParaRPr lang="ko-KR" altLang="en-US" dirty="0"/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69B15F3F-9939-F3A1-A072-EC6002D755B3}"/>
              </a:ext>
            </a:extLst>
          </p:cNvPr>
          <p:cNvSpPr txBox="1"/>
          <p:nvPr/>
        </p:nvSpPr>
        <p:spPr>
          <a:xfrm>
            <a:off x="6310922" y="1860794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Spring </a:t>
            </a:r>
            <a:r>
              <a:rPr lang="ko-KR" altLang="en-US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프레임워크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활용한 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MV2 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모델의 구조와 작동원리에 대한 이해</a:t>
            </a:r>
            <a:endParaRPr lang="en-US" altLang="ko-KR" b="0" i="0" u="none" strike="noStrike" dirty="0">
              <a:solidFill>
                <a:srgbClr val="455F9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D2DA18BE-C974-30CE-A51C-755807E7B1D2}"/>
              </a:ext>
            </a:extLst>
          </p:cNvPr>
          <p:cNvSpPr txBox="1"/>
          <p:nvPr/>
        </p:nvSpPr>
        <p:spPr>
          <a:xfrm>
            <a:off x="6299200" y="3521991"/>
            <a:ext cx="51196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디렉토리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대한 이해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6BD31A61-A178-BE39-5032-62A036627A73}"/>
              </a:ext>
            </a:extLst>
          </p:cNvPr>
          <p:cNvSpPr txBox="1"/>
          <p:nvPr/>
        </p:nvSpPr>
        <p:spPr>
          <a:xfrm>
            <a:off x="6299200" y="5183188"/>
            <a:ext cx="51196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03</a:t>
            </a:r>
            <a:endParaRPr lang="en-US" sz="22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DB(MySQL)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하나로 통합하여 관리함으로써 일관 성 및 무결성 유지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3A078F-B739-81B4-0DE1-BB5C048C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6" y="1552759"/>
            <a:ext cx="5254258" cy="282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24F05C-F50C-82D9-9DFE-D70F5199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84" y="3215545"/>
            <a:ext cx="2400301" cy="2314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C4C184-28A2-9DF9-3B79-15535A4E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379" y="4372833"/>
            <a:ext cx="4122234" cy="18382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0945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3681D-44A7-A37E-CA72-490C8A097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31738C7-53CC-5963-128E-B7DE1AC97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배운점</a:t>
            </a:r>
            <a:r>
              <a:rPr lang="en-US" altLang="ko-KR" dirty="0"/>
              <a:t>_</a:t>
            </a:r>
            <a:r>
              <a:rPr lang="ko-KR" altLang="en-US" dirty="0"/>
              <a:t>협업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4D032A-CB8F-C933-901E-CD93C95630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240B78B-2460-DBC9-FFEA-08F3C17594B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81255" cy="222193"/>
          </a:xfrm>
        </p:spPr>
        <p:txBody>
          <a:bodyPr/>
          <a:lstStyle/>
          <a:p>
            <a:r>
              <a:rPr lang="en-US" altLang="ko-KR"/>
              <a:t>06</a:t>
            </a:r>
            <a:endParaRPr lang="ko-KR" altLang="en-US" dirty="0"/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AD19FD8D-0345-BC79-751D-7C512AE9E3E1}"/>
              </a:ext>
            </a:extLst>
          </p:cNvPr>
          <p:cNvSpPr txBox="1"/>
          <p:nvPr/>
        </p:nvSpPr>
        <p:spPr>
          <a:xfrm>
            <a:off x="6310922" y="1860794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 err="1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협업툴</a:t>
            </a:r>
            <a:r>
              <a:rPr lang="en-US" altLang="ko-KR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(Git, Notion, Figma, Slack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활용법을 배우고 커뮤니케이션 방법을 익힘</a:t>
            </a:r>
            <a:endParaRPr lang="en-US" altLang="ko-KR" b="0" i="0" u="none" strike="noStrike" dirty="0">
              <a:solidFill>
                <a:srgbClr val="455F9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5C7F7492-A304-F213-5B66-2F598A467CF7}"/>
              </a:ext>
            </a:extLst>
          </p:cNvPr>
          <p:cNvSpPr txBox="1"/>
          <p:nvPr/>
        </p:nvSpPr>
        <p:spPr>
          <a:xfrm>
            <a:off x="6299200" y="3521991"/>
            <a:ext cx="51196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ko-KR" alt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산출물 문서</a:t>
            </a:r>
            <a:r>
              <a:rPr lang="en-US" altLang="ko-KR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명세서</a:t>
            </a:r>
            <a:r>
              <a:rPr lang="en-US" altLang="ko-KR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,WBS,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유스케이스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테이블 정의서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작성법에 대해 익히고 기획의 중요성 인식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074" name="Picture 2" descr="비즈니스 개념의 팀워크와 협업, 협력 관계, 퍼즐, 팀워크 PNG, 일러스트 및 벡터 에 대한 무료 다운로드 - Pngtree">
            <a:extLst>
              <a:ext uri="{FF2B5EF4-FFF2-40B4-BE49-F238E27FC236}">
                <a16:creationId xmlns:a16="http://schemas.microsoft.com/office/drawing/2014/main" id="{4B2C6AC5-4CF4-2C46-3276-945A5710C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39" y="1217326"/>
            <a:ext cx="4423348" cy="44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965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BB919-0BB5-450F-BA21-BAD845F6A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7B08B17-13F4-DD62-AC52-E5EA2FBF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4B9FF1-BF39-1705-C3E7-E533E95181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98A4519-8EE5-C64A-F809-0CC8C76A61B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81255" cy="222193"/>
          </a:xfrm>
        </p:spPr>
        <p:txBody>
          <a:bodyPr/>
          <a:lstStyle/>
          <a:p>
            <a:r>
              <a:rPr lang="en-US" altLang="ko-KR"/>
              <a:t>06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7E50F2-0EE2-D54C-560E-FDA08293E768}"/>
              </a:ext>
            </a:extLst>
          </p:cNvPr>
          <p:cNvSpPr txBox="1">
            <a:spLocks/>
          </p:cNvSpPr>
          <p:nvPr/>
        </p:nvSpPr>
        <p:spPr>
          <a:xfrm>
            <a:off x="712178" y="1376362"/>
            <a:ext cx="10515600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55F9E"/>
                </a:solidFill>
              </a:rPr>
              <a:t>법규 규제에 대한 낮은 이해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B84E034-E159-5468-9659-35007FE2A135}"/>
              </a:ext>
            </a:extLst>
          </p:cNvPr>
          <p:cNvSpPr txBox="1"/>
          <p:nvPr/>
        </p:nvSpPr>
        <p:spPr>
          <a:xfrm>
            <a:off x="6310922" y="1860794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개인 간 부동산 거래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경우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공인중개사법을 적용 받지 않기에 허위매물 과태료 부과 불과</a:t>
            </a:r>
            <a:endParaRPr lang="en-US" altLang="ko-KR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규제의 사각지대</a:t>
            </a:r>
            <a:r>
              <a:rPr lang="en-US" altLang="ko-KR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en-US" altLang="ko-KR" b="0" i="0" u="none" strike="noStrike" dirty="0">
              <a:solidFill>
                <a:srgbClr val="455F9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2FE91E20-C6E3-D8A6-1735-47077286435D}"/>
              </a:ext>
            </a:extLst>
          </p:cNvPr>
          <p:cNvSpPr txBox="1"/>
          <p:nvPr/>
        </p:nvSpPr>
        <p:spPr>
          <a:xfrm>
            <a:off x="6299200" y="3521991"/>
            <a:ext cx="51196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‘</a:t>
            </a:r>
            <a:r>
              <a:rPr lang="ko-KR" altLang="en-US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중개대상물확인설명서</a:t>
            </a:r>
            <a:r>
              <a:rPr lang="en-US" altLang="ko-KR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통한 기본적인 사항과 현장 하자와 같은 정보를 서면으로 제공받을 수 없어 임대인이 기재한 정보에 의존해야 함</a:t>
            </a:r>
            <a:endParaRPr lang="en-US" altLang="ko-KR" b="0" i="0" u="none" strike="noStrike" dirty="0">
              <a:solidFill>
                <a:srgbClr val="455F9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E73EF807-B041-B896-9AF4-0506683D4E86}"/>
              </a:ext>
            </a:extLst>
          </p:cNvPr>
          <p:cNvSpPr txBox="1"/>
          <p:nvPr/>
        </p:nvSpPr>
        <p:spPr>
          <a:xfrm>
            <a:off x="6299200" y="5183188"/>
            <a:ext cx="51196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03</a:t>
            </a:r>
            <a:endParaRPr lang="en-US" sz="22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편법증여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허위 계약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특수관계인 간 거래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명의 신탁 등 </a:t>
            </a:r>
            <a:r>
              <a:rPr lang="ko-KR" altLang="en-US" dirty="0" err="1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위법의심계약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활용될 수 있음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E9F15C-2857-61AC-3113-B2950645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94"/>
          <a:stretch/>
        </p:blipFill>
        <p:spPr>
          <a:xfrm>
            <a:off x="773112" y="1957387"/>
            <a:ext cx="3291403" cy="3237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251B50-F8C1-F322-F3BD-956CF0DA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26" t="2493" r="9893" b="7618"/>
          <a:stretch/>
        </p:blipFill>
        <p:spPr>
          <a:xfrm>
            <a:off x="2649875" y="3252705"/>
            <a:ext cx="3242926" cy="3037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96BBB0-24D8-70A7-4006-2727D8A30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12" y="4771218"/>
            <a:ext cx="3010462" cy="1291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0353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12BC-355B-3F09-9162-847517BB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5589D2-CC49-DBE2-95BF-BBD56B90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84041E-57BA-8586-2FC9-0492017F56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68F7FF-2BF7-0A19-399B-3D7167271E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81255" cy="222193"/>
          </a:xfrm>
        </p:spPr>
        <p:txBody>
          <a:bodyPr/>
          <a:lstStyle/>
          <a:p>
            <a:r>
              <a:rPr lang="en-US" altLang="ko-KR"/>
              <a:t>06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39E605-B965-CD2B-7A61-86396B5E75EC}"/>
              </a:ext>
            </a:extLst>
          </p:cNvPr>
          <p:cNvSpPr txBox="1">
            <a:spLocks/>
          </p:cNvSpPr>
          <p:nvPr/>
        </p:nvSpPr>
        <p:spPr>
          <a:xfrm>
            <a:off x="712178" y="1376362"/>
            <a:ext cx="10515600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55F9E"/>
                </a:solidFill>
              </a:rPr>
              <a:t>오프라인에서 온라인 서비스로 </a:t>
            </a:r>
            <a:r>
              <a:rPr lang="en-US" altLang="ko-KR" dirty="0">
                <a:solidFill>
                  <a:srgbClr val="455F9E"/>
                </a:solidFill>
              </a:rPr>
              <a:t>100% </a:t>
            </a:r>
            <a:r>
              <a:rPr lang="ko-KR" altLang="en-US" dirty="0">
                <a:solidFill>
                  <a:srgbClr val="455F9E"/>
                </a:solidFill>
              </a:rPr>
              <a:t>전환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8B692992-5450-45D4-7AC5-91B93F6544F6}"/>
              </a:ext>
            </a:extLst>
          </p:cNvPr>
          <p:cNvSpPr txBox="1"/>
          <p:nvPr/>
        </p:nvSpPr>
        <p:spPr>
          <a:xfrm>
            <a:off x="6310922" y="1860794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>
              <a:lnSpc>
                <a:spcPct val="116199"/>
              </a:lnSpc>
            </a:pPr>
            <a:r>
              <a:rPr lang="ko-KR" alt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부동산 거래의 특성상 </a:t>
            </a:r>
            <a:r>
              <a:rPr lang="ko-KR" altLang="en-US" b="0" i="0" u="none" strike="noStrike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오프라인 방문이 필수</a:t>
            </a:r>
            <a:r>
              <a:rPr lang="ko-KR" altLang="en-US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적임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AC2AAEF4-1C28-DF72-C54A-CCB771F830B4}"/>
              </a:ext>
            </a:extLst>
          </p:cNvPr>
          <p:cNvSpPr txBox="1"/>
          <p:nvPr/>
        </p:nvSpPr>
        <p:spPr>
          <a:xfrm>
            <a:off x="6311900" y="3429000"/>
            <a:ext cx="51196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실제 매물과 온라인상 </a:t>
            </a:r>
            <a:r>
              <a:rPr lang="ko-KR" altLang="en-US" dirty="0">
                <a:solidFill>
                  <a:srgbClr val="6B7CC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 불일치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인한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 신뢰도 저하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24367480-CD19-BCCE-BA6A-FD39776ABFC4}"/>
              </a:ext>
            </a:extLst>
          </p:cNvPr>
          <p:cNvSpPr txBox="1"/>
          <p:nvPr/>
        </p:nvSpPr>
        <p:spPr>
          <a:xfrm>
            <a:off x="6310922" y="4997206"/>
            <a:ext cx="51196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03</a:t>
            </a:r>
            <a:endParaRPr lang="en-US" sz="22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온라인 환경에서의 완전히 독립적인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P2P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거래 서비스 구현에 한계</a:t>
            </a:r>
            <a:endParaRPr lang="en-US" altLang="ko-KR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538D04-C6B6-B065-0365-9EEEE52C9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93" y="2003412"/>
            <a:ext cx="4685320" cy="15404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3B210B-4F31-A06C-07E5-681C4EDD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28" y="3702933"/>
            <a:ext cx="2282825" cy="228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449A46-8DBA-0226-D8A9-7AE90028F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1" r="16810"/>
          <a:stretch/>
        </p:blipFill>
        <p:spPr bwMode="auto">
          <a:xfrm>
            <a:off x="3595078" y="3806120"/>
            <a:ext cx="23749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217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302AE-970B-1C55-DD21-C120C698A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5D1717-2F53-48DC-431A-48EAAFF74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보완사항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CAD28E-BBD5-47A0-3D73-01F7F8F2E08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996062B-5A13-FC54-0352-775D43062C3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81255" cy="222193"/>
          </a:xfrm>
        </p:spPr>
        <p:txBody>
          <a:bodyPr/>
          <a:lstStyle/>
          <a:p>
            <a:r>
              <a:rPr lang="en-US" altLang="ko-KR"/>
              <a:t>06</a:t>
            </a:r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4B81267-45D8-3A11-F7D5-98DB9DD3E2FA}"/>
              </a:ext>
            </a:extLst>
          </p:cNvPr>
          <p:cNvGrpSpPr/>
          <p:nvPr/>
        </p:nvGrpSpPr>
        <p:grpSpPr>
          <a:xfrm>
            <a:off x="2367330" y="2165095"/>
            <a:ext cx="8910270" cy="1092402"/>
            <a:chOff x="2367330" y="2191672"/>
            <a:chExt cx="8910270" cy="109240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A3DBC57-4BFC-067A-CDFD-0658E111B9ED}"/>
                </a:ext>
              </a:extLst>
            </p:cNvPr>
            <p:cNvGrpSpPr/>
            <p:nvPr/>
          </p:nvGrpSpPr>
          <p:grpSpPr>
            <a:xfrm>
              <a:off x="2367330" y="2191672"/>
              <a:ext cx="8910270" cy="1092402"/>
              <a:chOff x="1055688" y="3815645"/>
              <a:chExt cx="4860925" cy="147884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5EA57150-9C04-FDCB-7A9E-B2CA71C4E585}"/>
                  </a:ext>
                </a:extLst>
              </p:cNvPr>
              <p:cNvSpPr/>
              <p:nvPr/>
            </p:nvSpPr>
            <p:spPr>
              <a:xfrm>
                <a:off x="1055688" y="3815645"/>
                <a:ext cx="4860925" cy="1478844"/>
              </a:xfrm>
              <a:prstGeom prst="roundRect">
                <a:avLst>
                  <a:gd name="adj" fmla="val 9797"/>
                </a:avLst>
              </a:prstGeom>
              <a:solidFill>
                <a:srgbClr val="2C356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n-ea"/>
                </a:endParaRPr>
              </a:p>
            </p:txBody>
          </p:sp>
          <p:sp>
            <p:nvSpPr>
              <p:cNvPr id="11" name="사각형: 둥근 위쪽 모서리 10">
                <a:extLst>
                  <a:ext uri="{FF2B5EF4-FFF2-40B4-BE49-F238E27FC236}">
                    <a16:creationId xmlns:a16="http://schemas.microsoft.com/office/drawing/2014/main" id="{DAFF79FB-F54A-F171-ECAA-549C720C9E9F}"/>
                  </a:ext>
                </a:extLst>
              </p:cNvPr>
              <p:cNvSpPr/>
              <p:nvPr/>
            </p:nvSpPr>
            <p:spPr>
              <a:xfrm flipV="1">
                <a:off x="1079500" y="4210752"/>
                <a:ext cx="4813300" cy="1083733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bg1"/>
              </a:solidFill>
              <a:ln w="57150">
                <a:solidFill>
                  <a:srgbClr val="2C35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n-ea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83978F-DD71-345E-9DAB-005285D97760}"/>
                </a:ext>
              </a:extLst>
            </p:cNvPr>
            <p:cNvSpPr txBox="1"/>
            <p:nvPr/>
          </p:nvSpPr>
          <p:spPr>
            <a:xfrm>
              <a:off x="2705100" y="2624593"/>
              <a:ext cx="82804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1. </a:t>
              </a:r>
              <a:r>
                <a:rPr lang="ko-KR" altLang="en-US" sz="1400" dirty="0">
                  <a:latin typeface="+mn-ea"/>
                </a:rPr>
                <a:t>게시물 키워드 검색 기능 구현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ko-KR" altLang="en-US" sz="1400" dirty="0">
                  <a:latin typeface="+mn-ea"/>
                </a:rPr>
                <a:t>정렬 기능 구현</a:t>
              </a:r>
              <a:r>
                <a:rPr lang="en-US" altLang="ko-KR" sz="1400" dirty="0">
                  <a:latin typeface="+mn-ea"/>
                </a:rPr>
                <a:t> 2. </a:t>
              </a:r>
              <a:r>
                <a:rPr lang="ko-KR" altLang="en-US" sz="1400" dirty="0">
                  <a:latin typeface="+mn-ea"/>
                </a:rPr>
                <a:t>게시글 컨텐츠 최대 크기 제한 해결</a:t>
              </a:r>
              <a:endParaRPr lang="en-US" altLang="ko-KR" sz="1400" dirty="0">
                <a:latin typeface="+mn-ea"/>
              </a:endParaRPr>
            </a:p>
            <a:p>
              <a:r>
                <a:rPr lang="en-US" altLang="ko-KR" sz="1400" dirty="0">
                  <a:latin typeface="+mn-ea"/>
                </a:rPr>
                <a:t>3. </a:t>
              </a:r>
              <a:r>
                <a:rPr lang="ko-KR" altLang="en-US" sz="1400" dirty="0">
                  <a:latin typeface="+mn-ea"/>
                </a:rPr>
                <a:t>채팅 방 내 이미지 전송 기능 </a:t>
              </a:r>
              <a:r>
                <a:rPr lang="en-US" altLang="ko-KR" sz="1400" dirty="0">
                  <a:latin typeface="+mn-ea"/>
                </a:rPr>
                <a:t>2</a:t>
              </a:r>
              <a:r>
                <a:rPr lang="ko-KR" altLang="en-US" sz="1400" dirty="0">
                  <a:latin typeface="+mn-ea"/>
                </a:rPr>
                <a:t>인 이상 </a:t>
              </a:r>
              <a:r>
                <a:rPr lang="ko-KR" altLang="en-US" sz="1400" dirty="0" err="1">
                  <a:latin typeface="+mn-ea"/>
                </a:rPr>
                <a:t>채팅방</a:t>
              </a:r>
              <a:r>
                <a:rPr lang="ko-KR" altLang="en-US" sz="1400" dirty="0">
                  <a:latin typeface="+mn-ea"/>
                </a:rPr>
                <a:t> 메시지 읽음 여부 처리</a:t>
              </a:r>
            </a:p>
          </p:txBody>
        </p:sp>
      </p:grpSp>
      <p:pic>
        <p:nvPicPr>
          <p:cNvPr id="24" name="그림 23" descr="인간의 얼굴, 의류, 사람, 소년이(가) 표시된 사진&#10;&#10;자동 생성된 설명">
            <a:extLst>
              <a:ext uri="{FF2B5EF4-FFF2-40B4-BE49-F238E27FC236}">
                <a16:creationId xmlns:a16="http://schemas.microsoft.com/office/drawing/2014/main" id="{652AEEAA-EE59-8508-FA0B-6E0B0D693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13056" r="80730" b="57898"/>
          <a:stretch/>
        </p:blipFill>
        <p:spPr>
          <a:xfrm>
            <a:off x="1434471" y="1304757"/>
            <a:ext cx="566857" cy="828000"/>
          </a:xfrm>
          <a:prstGeom prst="rect">
            <a:avLst/>
          </a:prstGeom>
        </p:spPr>
      </p:pic>
      <p:pic>
        <p:nvPicPr>
          <p:cNvPr id="25" name="그림 24" descr="인간의 얼굴, 의류, 사람, 소년이(가) 표시된 사진&#10;&#10;자동 생성된 설명">
            <a:extLst>
              <a:ext uri="{FF2B5EF4-FFF2-40B4-BE49-F238E27FC236}">
                <a16:creationId xmlns:a16="http://schemas.microsoft.com/office/drawing/2014/main" id="{E233CD61-1B9C-3C1B-DC5F-075A52E00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8" t="13056" r="59679" b="57898"/>
          <a:stretch/>
        </p:blipFill>
        <p:spPr>
          <a:xfrm>
            <a:off x="1434471" y="2293236"/>
            <a:ext cx="669343" cy="828000"/>
          </a:xfrm>
          <a:prstGeom prst="rect">
            <a:avLst/>
          </a:prstGeom>
        </p:spPr>
      </p:pic>
      <p:pic>
        <p:nvPicPr>
          <p:cNvPr id="26" name="그림 25" descr="인간의 얼굴, 의류, 사람, 소년이(가) 표시된 사진&#10;&#10;자동 생성된 설명">
            <a:extLst>
              <a:ext uri="{FF2B5EF4-FFF2-40B4-BE49-F238E27FC236}">
                <a16:creationId xmlns:a16="http://schemas.microsoft.com/office/drawing/2014/main" id="{0C9C1350-CE12-4504-9198-4DA5B3673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3" t="13056" r="23754" b="57898"/>
          <a:stretch/>
        </p:blipFill>
        <p:spPr>
          <a:xfrm>
            <a:off x="1451781" y="3322765"/>
            <a:ext cx="634722" cy="828000"/>
          </a:xfrm>
          <a:prstGeom prst="rect">
            <a:avLst/>
          </a:prstGeom>
        </p:spPr>
      </p:pic>
      <p:pic>
        <p:nvPicPr>
          <p:cNvPr id="27" name="그림 26" descr="인간의 얼굴, 의류, 사람, 소년이(가) 표시된 사진&#10;&#10;자동 생성된 설명">
            <a:extLst>
              <a:ext uri="{FF2B5EF4-FFF2-40B4-BE49-F238E27FC236}">
                <a16:creationId xmlns:a16="http://schemas.microsoft.com/office/drawing/2014/main" id="{BC48CC1F-3D72-73C5-F73A-664A1AB07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3" t="13056" r="42374" b="57898"/>
          <a:stretch/>
        </p:blipFill>
        <p:spPr>
          <a:xfrm>
            <a:off x="1402450" y="4331852"/>
            <a:ext cx="657803" cy="828000"/>
          </a:xfrm>
          <a:prstGeom prst="rect">
            <a:avLst/>
          </a:prstGeom>
        </p:spPr>
      </p:pic>
      <p:pic>
        <p:nvPicPr>
          <p:cNvPr id="28" name="그림 27" descr="인간의 얼굴, 의류, 사람, 소년이(가) 표시된 사진&#10;&#10;자동 생성된 설명">
            <a:extLst>
              <a:ext uri="{FF2B5EF4-FFF2-40B4-BE49-F238E27FC236}">
                <a16:creationId xmlns:a16="http://schemas.microsoft.com/office/drawing/2014/main" id="{C11AB6B7-2F0A-9ECE-7B79-01AF80B8D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8" t="53071" r="59679" b="17882"/>
          <a:stretch/>
        </p:blipFill>
        <p:spPr>
          <a:xfrm>
            <a:off x="1441726" y="5350202"/>
            <a:ext cx="669343" cy="8280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58318C7-F3F4-EA91-DDB4-C573A0551DFC}"/>
              </a:ext>
            </a:extLst>
          </p:cNvPr>
          <p:cNvGrpSpPr/>
          <p:nvPr/>
        </p:nvGrpSpPr>
        <p:grpSpPr>
          <a:xfrm>
            <a:off x="2367330" y="1328712"/>
            <a:ext cx="8910270" cy="687008"/>
            <a:chOff x="2367330" y="1328712"/>
            <a:chExt cx="8910270" cy="68700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EDD4DE-CAB9-926E-9D35-29FF101B9BE7}"/>
                </a:ext>
              </a:extLst>
            </p:cNvPr>
            <p:cNvGrpSpPr/>
            <p:nvPr/>
          </p:nvGrpSpPr>
          <p:grpSpPr>
            <a:xfrm>
              <a:off x="2367330" y="1328712"/>
              <a:ext cx="8910270" cy="687008"/>
              <a:chOff x="1055688" y="3815645"/>
              <a:chExt cx="4860925" cy="147884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10F70BF-AB3B-FB55-38BA-FF874D0EC74F}"/>
                  </a:ext>
                </a:extLst>
              </p:cNvPr>
              <p:cNvSpPr/>
              <p:nvPr/>
            </p:nvSpPr>
            <p:spPr>
              <a:xfrm>
                <a:off x="1055688" y="3815645"/>
                <a:ext cx="4860925" cy="1478844"/>
              </a:xfrm>
              <a:prstGeom prst="roundRect">
                <a:avLst>
                  <a:gd name="adj" fmla="val 9797"/>
                </a:avLst>
              </a:prstGeom>
              <a:solidFill>
                <a:srgbClr val="2C356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n-ea"/>
                </a:endParaRPr>
              </a:p>
            </p:txBody>
          </p:sp>
          <p:sp>
            <p:nvSpPr>
              <p:cNvPr id="8" name="사각형: 둥근 위쪽 모서리 7">
                <a:extLst>
                  <a:ext uri="{FF2B5EF4-FFF2-40B4-BE49-F238E27FC236}">
                    <a16:creationId xmlns:a16="http://schemas.microsoft.com/office/drawing/2014/main" id="{B2A43590-D0D3-E56D-F8F2-72D949576C0A}"/>
                  </a:ext>
                </a:extLst>
              </p:cNvPr>
              <p:cNvSpPr/>
              <p:nvPr/>
            </p:nvSpPr>
            <p:spPr>
              <a:xfrm flipV="1">
                <a:off x="1079500" y="4210752"/>
                <a:ext cx="4813300" cy="1083734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bg1"/>
              </a:solidFill>
              <a:ln w="57150">
                <a:solidFill>
                  <a:srgbClr val="2C35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n-ea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D80F7E-DEFA-48D8-1166-6715ED3BEC47}"/>
                </a:ext>
              </a:extLst>
            </p:cNvPr>
            <p:cNvSpPr txBox="1"/>
            <p:nvPr/>
          </p:nvSpPr>
          <p:spPr>
            <a:xfrm>
              <a:off x="2682263" y="1610101"/>
              <a:ext cx="82804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1. GitHub </a:t>
              </a:r>
              <a:r>
                <a:rPr lang="ko-KR" altLang="en-US" sz="1400" dirty="0">
                  <a:latin typeface="+mn-ea"/>
                </a:rPr>
                <a:t>사용법 </a:t>
              </a:r>
              <a:r>
                <a:rPr lang="en-US" altLang="ko-KR" sz="1400" dirty="0">
                  <a:latin typeface="+mn-ea"/>
                </a:rPr>
                <a:t>2.</a:t>
              </a:r>
              <a:r>
                <a:rPr lang="ko-KR" altLang="en-US" sz="1400" dirty="0">
                  <a:latin typeface="+mn-ea"/>
                </a:rPr>
                <a:t>관리자페이지 기능 추가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CF556EC-BCC9-31D9-2B66-3FB3CA8CE0B4}"/>
              </a:ext>
            </a:extLst>
          </p:cNvPr>
          <p:cNvGrpSpPr/>
          <p:nvPr/>
        </p:nvGrpSpPr>
        <p:grpSpPr>
          <a:xfrm>
            <a:off x="2367330" y="3406872"/>
            <a:ext cx="8910270" cy="775605"/>
            <a:chOff x="2367330" y="3460024"/>
            <a:chExt cx="8910270" cy="77560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E94F09-48B4-657E-4B00-E9F9B333E994}"/>
                </a:ext>
              </a:extLst>
            </p:cNvPr>
            <p:cNvGrpSpPr/>
            <p:nvPr/>
          </p:nvGrpSpPr>
          <p:grpSpPr>
            <a:xfrm>
              <a:off x="2367330" y="3460024"/>
              <a:ext cx="8910270" cy="775605"/>
              <a:chOff x="1055688" y="3815645"/>
              <a:chExt cx="4860925" cy="1478844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C61DF882-98EF-E2AD-1FD5-01D44F866A16}"/>
                  </a:ext>
                </a:extLst>
              </p:cNvPr>
              <p:cNvSpPr/>
              <p:nvPr/>
            </p:nvSpPr>
            <p:spPr>
              <a:xfrm>
                <a:off x="1055688" y="3815645"/>
                <a:ext cx="4860925" cy="1478844"/>
              </a:xfrm>
              <a:prstGeom prst="roundRect">
                <a:avLst>
                  <a:gd name="adj" fmla="val 9797"/>
                </a:avLst>
              </a:prstGeom>
              <a:solidFill>
                <a:srgbClr val="2C356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n-ea"/>
                </a:endParaRPr>
              </a:p>
            </p:txBody>
          </p:sp>
          <p:sp>
            <p:nvSpPr>
              <p:cNvPr id="14" name="사각형: 둥근 위쪽 모서리 13">
                <a:extLst>
                  <a:ext uri="{FF2B5EF4-FFF2-40B4-BE49-F238E27FC236}">
                    <a16:creationId xmlns:a16="http://schemas.microsoft.com/office/drawing/2014/main" id="{BDE3EFC5-99BD-4B75-DAB8-E601BAA7EAC1}"/>
                  </a:ext>
                </a:extLst>
              </p:cNvPr>
              <p:cNvSpPr/>
              <p:nvPr/>
            </p:nvSpPr>
            <p:spPr>
              <a:xfrm flipV="1">
                <a:off x="1079500" y="4210752"/>
                <a:ext cx="4813300" cy="1083733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bg1"/>
              </a:solidFill>
              <a:ln w="57150">
                <a:solidFill>
                  <a:srgbClr val="2C35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n-ea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8F34F8-CBB1-6847-7E1C-53981559B66C}"/>
                </a:ext>
              </a:extLst>
            </p:cNvPr>
            <p:cNvSpPr txBox="1"/>
            <p:nvPr/>
          </p:nvSpPr>
          <p:spPr>
            <a:xfrm>
              <a:off x="2705100" y="3810118"/>
              <a:ext cx="82804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1. </a:t>
              </a:r>
              <a:r>
                <a:rPr lang="ko-KR" altLang="en-US" sz="1400" dirty="0">
                  <a:latin typeface="+mn-ea"/>
                </a:rPr>
                <a:t>판매자 인증과 실 소유주 인증 과정</a:t>
              </a:r>
              <a:r>
                <a:rPr lang="en-US" altLang="ko-KR" sz="1400" dirty="0">
                  <a:latin typeface="+mn-ea"/>
                </a:rPr>
                <a:t> 2. </a:t>
              </a:r>
              <a:r>
                <a:rPr lang="ko-KR" altLang="en-US" sz="1400" dirty="0">
                  <a:latin typeface="+mn-ea"/>
                </a:rPr>
                <a:t>계약 시 서명 과정에 본인인증 추가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5AEC4A-5065-CF8D-924E-A6E9927890F1}"/>
              </a:ext>
            </a:extLst>
          </p:cNvPr>
          <p:cNvGrpSpPr/>
          <p:nvPr/>
        </p:nvGrpSpPr>
        <p:grpSpPr>
          <a:xfrm>
            <a:off x="2367330" y="4331852"/>
            <a:ext cx="8910270" cy="775607"/>
            <a:chOff x="2367330" y="4481230"/>
            <a:chExt cx="8910270" cy="77560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6BE2A4F-4A05-7A51-2564-5F6178AFC3E3}"/>
                </a:ext>
              </a:extLst>
            </p:cNvPr>
            <p:cNvGrpSpPr/>
            <p:nvPr/>
          </p:nvGrpSpPr>
          <p:grpSpPr>
            <a:xfrm>
              <a:off x="2367330" y="4481230"/>
              <a:ext cx="8910270" cy="775607"/>
              <a:chOff x="1055688" y="3815645"/>
              <a:chExt cx="4860925" cy="1478844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8461499-541C-48B1-34DB-6F4325C2FC7A}"/>
                  </a:ext>
                </a:extLst>
              </p:cNvPr>
              <p:cNvSpPr/>
              <p:nvPr/>
            </p:nvSpPr>
            <p:spPr>
              <a:xfrm>
                <a:off x="1055688" y="3815645"/>
                <a:ext cx="4860925" cy="1478844"/>
              </a:xfrm>
              <a:prstGeom prst="roundRect">
                <a:avLst>
                  <a:gd name="adj" fmla="val 9797"/>
                </a:avLst>
              </a:prstGeom>
              <a:solidFill>
                <a:srgbClr val="2C356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n-ea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E30F1F9A-CEC2-BE8D-A387-9B96A0763129}"/>
                  </a:ext>
                </a:extLst>
              </p:cNvPr>
              <p:cNvSpPr/>
              <p:nvPr/>
            </p:nvSpPr>
            <p:spPr>
              <a:xfrm flipV="1">
                <a:off x="1079500" y="4210752"/>
                <a:ext cx="4813300" cy="1083733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bg1"/>
              </a:solidFill>
              <a:ln w="57150">
                <a:solidFill>
                  <a:srgbClr val="2C35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n-ea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F2569D-62D7-0767-CCE3-E8BC60C83924}"/>
                </a:ext>
              </a:extLst>
            </p:cNvPr>
            <p:cNvSpPr txBox="1"/>
            <p:nvPr/>
          </p:nvSpPr>
          <p:spPr>
            <a:xfrm>
              <a:off x="2705100" y="4826595"/>
              <a:ext cx="82804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1. Git Branch </a:t>
              </a:r>
              <a:r>
                <a:rPr lang="ko-KR" altLang="en-US" sz="1400" dirty="0">
                  <a:latin typeface="+mn-ea"/>
                </a:rPr>
                <a:t>전략 미비</a:t>
              </a:r>
              <a:r>
                <a:rPr lang="en-US" altLang="ko-KR" sz="1400" dirty="0">
                  <a:latin typeface="+mn-ea"/>
                </a:rPr>
                <a:t> 2. </a:t>
              </a:r>
              <a:r>
                <a:rPr lang="ko-KR" altLang="en-US" sz="1400" dirty="0">
                  <a:latin typeface="+mn-ea"/>
                </a:rPr>
                <a:t>문서 작성법 숙지 </a:t>
              </a:r>
              <a:r>
                <a:rPr lang="en-US" altLang="ko-KR" sz="1400" dirty="0">
                  <a:latin typeface="+mn-ea"/>
                </a:rPr>
                <a:t>3. </a:t>
              </a:r>
              <a:r>
                <a:rPr lang="ko-KR" altLang="en-US" sz="1400" dirty="0">
                  <a:latin typeface="+mn-ea"/>
                </a:rPr>
                <a:t>파일 관리법</a:t>
              </a:r>
              <a:r>
                <a:rPr lang="en-US" altLang="ko-KR" sz="1400" dirty="0">
                  <a:latin typeface="+mn-ea"/>
                </a:rPr>
                <a:t> 4. Git </a:t>
              </a:r>
              <a:r>
                <a:rPr lang="ko-KR" altLang="en-US" sz="1400" dirty="0">
                  <a:latin typeface="+mn-ea"/>
                </a:rPr>
                <a:t>사용법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ko-KR" altLang="en-US" sz="1400" dirty="0">
                  <a:latin typeface="+mn-ea"/>
                </a:rPr>
                <a:t>및 오류 처리법 숙지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3CD98BE-AF5A-FBC3-5F55-ACD7CF16E4AD}"/>
              </a:ext>
            </a:extLst>
          </p:cNvPr>
          <p:cNvGrpSpPr/>
          <p:nvPr/>
        </p:nvGrpSpPr>
        <p:grpSpPr>
          <a:xfrm>
            <a:off x="2367330" y="5256836"/>
            <a:ext cx="8910270" cy="1045604"/>
            <a:chOff x="2367330" y="5256836"/>
            <a:chExt cx="8910270" cy="109085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148E561-F5CF-BAA5-FF19-CCD18B2D2163}"/>
                </a:ext>
              </a:extLst>
            </p:cNvPr>
            <p:cNvGrpSpPr/>
            <p:nvPr/>
          </p:nvGrpSpPr>
          <p:grpSpPr>
            <a:xfrm>
              <a:off x="2367330" y="5256836"/>
              <a:ext cx="8910270" cy="1090858"/>
              <a:chOff x="1055688" y="3815645"/>
              <a:chExt cx="4860925" cy="1478844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7906C817-0749-5B42-E632-5587B6D1F41C}"/>
                  </a:ext>
                </a:extLst>
              </p:cNvPr>
              <p:cNvSpPr/>
              <p:nvPr/>
            </p:nvSpPr>
            <p:spPr>
              <a:xfrm>
                <a:off x="1055688" y="3815645"/>
                <a:ext cx="4860925" cy="1478844"/>
              </a:xfrm>
              <a:prstGeom prst="roundRect">
                <a:avLst>
                  <a:gd name="adj" fmla="val 9797"/>
                </a:avLst>
              </a:prstGeom>
              <a:solidFill>
                <a:srgbClr val="2C356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n-ea"/>
                </a:endParaRPr>
              </a:p>
            </p:txBody>
          </p:sp>
          <p:sp>
            <p:nvSpPr>
              <p:cNvPr id="20" name="사각형: 둥근 위쪽 모서리 19">
                <a:extLst>
                  <a:ext uri="{FF2B5EF4-FFF2-40B4-BE49-F238E27FC236}">
                    <a16:creationId xmlns:a16="http://schemas.microsoft.com/office/drawing/2014/main" id="{27B8622D-B601-94D2-45D1-CAE6AAB87975}"/>
                  </a:ext>
                </a:extLst>
              </p:cNvPr>
              <p:cNvSpPr/>
              <p:nvPr/>
            </p:nvSpPr>
            <p:spPr>
              <a:xfrm flipV="1">
                <a:off x="1079500" y="4210752"/>
                <a:ext cx="4813300" cy="1083733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bg1"/>
              </a:solidFill>
              <a:ln w="57150">
                <a:solidFill>
                  <a:srgbClr val="2C356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+mn-ea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AA2171-16AE-880B-88DD-1EF9D6F21C18}"/>
                </a:ext>
              </a:extLst>
            </p:cNvPr>
            <p:cNvSpPr txBox="1"/>
            <p:nvPr/>
          </p:nvSpPr>
          <p:spPr>
            <a:xfrm>
              <a:off x="2705100" y="5721827"/>
              <a:ext cx="8280400" cy="545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1. </a:t>
              </a:r>
              <a:r>
                <a:rPr lang="ko-KR" altLang="en-US" sz="1400" dirty="0">
                  <a:latin typeface="+mn-ea"/>
                </a:rPr>
                <a:t>디자인 요소 세분화로 </a:t>
              </a:r>
              <a:r>
                <a:rPr lang="ko-KR" altLang="en-US" sz="1400" dirty="0" err="1">
                  <a:latin typeface="+mn-ea"/>
                </a:rPr>
                <a:t>모듈성</a:t>
              </a:r>
              <a:r>
                <a:rPr lang="ko-KR" altLang="en-US" sz="1400" dirty="0">
                  <a:latin typeface="+mn-ea"/>
                </a:rPr>
                <a:t> 강화     </a:t>
              </a:r>
              <a:r>
                <a:rPr lang="en-US" altLang="ko-KR" sz="1400" dirty="0">
                  <a:latin typeface="+mn-ea"/>
                </a:rPr>
                <a:t>2. </a:t>
              </a:r>
              <a:r>
                <a:rPr lang="ko-KR" altLang="en-US" sz="1400" dirty="0">
                  <a:latin typeface="+mn-ea"/>
                </a:rPr>
                <a:t>정규화</a:t>
              </a:r>
              <a:r>
                <a:rPr lang="en-US" altLang="ko-KR" sz="1400" dirty="0">
                  <a:latin typeface="+mn-ea"/>
                </a:rPr>
                <a:t>,</a:t>
              </a:r>
              <a:r>
                <a:rPr lang="ko-KR" altLang="en-US" sz="1400" dirty="0">
                  <a:latin typeface="+mn-ea"/>
                </a:rPr>
                <a:t>제약조건으로 데이터 검증</a:t>
              </a:r>
              <a:endParaRPr lang="en-US" altLang="ko-KR" sz="1400" dirty="0">
                <a:latin typeface="+mn-ea"/>
              </a:endParaRPr>
            </a:p>
            <a:p>
              <a:r>
                <a:rPr lang="en-US" altLang="ko-KR" sz="1400" dirty="0">
                  <a:latin typeface="+mn-ea"/>
                </a:rPr>
                <a:t>3. </a:t>
              </a:r>
              <a:r>
                <a:rPr lang="ko-KR" altLang="en-US" sz="1400" dirty="0">
                  <a:latin typeface="+mn-ea"/>
                </a:rPr>
                <a:t>대출상품</a:t>
              </a:r>
              <a:r>
                <a:rPr lang="en-US" altLang="ko-KR" sz="1400" dirty="0">
                  <a:latin typeface="+mn-ea"/>
                </a:rPr>
                <a:t>-</a:t>
              </a:r>
              <a:r>
                <a:rPr lang="ko-KR" altLang="en-US" sz="1400" dirty="0">
                  <a:latin typeface="+mn-ea"/>
                </a:rPr>
                <a:t>매물상품 연계</a:t>
              </a:r>
              <a:r>
                <a:rPr lang="en-US" altLang="ko-KR" sz="1400" dirty="0">
                  <a:latin typeface="+mn-ea"/>
                </a:rPr>
                <a:t>     4. </a:t>
              </a:r>
              <a:r>
                <a:rPr lang="ko-KR" altLang="en-US" sz="1400" dirty="0">
                  <a:latin typeface="+mn-ea"/>
                </a:rPr>
                <a:t>오류 및 예외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99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A4EA5D5-B986-8E03-F1D1-A3B21D7F7D74}"/>
              </a:ext>
            </a:extLst>
          </p:cNvPr>
          <p:cNvSpPr/>
          <p:nvPr/>
        </p:nvSpPr>
        <p:spPr>
          <a:xfrm>
            <a:off x="4692937" y="1983418"/>
            <a:ext cx="3302531" cy="4308540"/>
          </a:xfrm>
          <a:prstGeom prst="roundRect">
            <a:avLst/>
          </a:prstGeom>
          <a:solidFill>
            <a:srgbClr val="2C3562"/>
          </a:solidFill>
          <a:ln>
            <a:solidFill>
              <a:srgbClr val="2C3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984487-8CB0-013A-FA11-04A59305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B38C4-3C6D-006B-087B-92C2635FFC4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3771BE-CF9D-B303-46BA-ABE798C8191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766774-CCF5-FA9F-4E43-BB896681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061D869-5E09-41AC-C7F4-03827C2E3AC9}"/>
              </a:ext>
            </a:extLst>
          </p:cNvPr>
          <p:cNvSpPr txBox="1">
            <a:spLocks/>
          </p:cNvSpPr>
          <p:nvPr/>
        </p:nvSpPr>
        <p:spPr>
          <a:xfrm>
            <a:off x="658812" y="1292470"/>
            <a:ext cx="10874375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455F9E"/>
                </a:solidFill>
              </a:rPr>
              <a:t>실제 방을 구하던 경험 속 불편함에서 출발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214B560E-EC5A-AFD1-4932-0BCF21A5647A}"/>
              </a:ext>
            </a:extLst>
          </p:cNvPr>
          <p:cNvSpPr txBox="1"/>
          <p:nvPr/>
        </p:nvSpPr>
        <p:spPr>
          <a:xfrm>
            <a:off x="4696730" y="4277388"/>
            <a:ext cx="3291364" cy="9595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000" b="0" i="0" u="none" strike="noStrik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공인중개사 역할과</a:t>
            </a:r>
            <a:endParaRPr lang="en-US" altLang="ko-KR" sz="2000" b="0" i="0" u="none" strike="noStrik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책임에 대한</a:t>
            </a:r>
            <a:r>
              <a:rPr lang="ko-KR" altLang="en-US" sz="2000" b="0" i="0" u="none" strike="noStrik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의문</a:t>
            </a:r>
            <a:endParaRPr lang="en-US" sz="2000" b="0" i="0" u="none" strike="noStrike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3DB5760-89CF-FC2E-E299-532B51916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14075"/>
              </p:ext>
            </p:extLst>
          </p:nvPr>
        </p:nvGraphicFramePr>
        <p:xfrm>
          <a:off x="4844711" y="2334554"/>
          <a:ext cx="3056041" cy="109031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754">
                  <a:extLst>
                    <a:ext uri="{9D8B030D-6E8A-4147-A177-3AD203B41FA5}">
                      <a16:colId xmlns:a16="http://schemas.microsoft.com/office/drawing/2014/main" val="1310600070"/>
                    </a:ext>
                  </a:extLst>
                </a:gridCol>
                <a:gridCol w="1089287">
                  <a:extLst>
                    <a:ext uri="{9D8B030D-6E8A-4147-A177-3AD203B41FA5}">
                      <a16:colId xmlns:a16="http://schemas.microsoft.com/office/drawing/2014/main" val="3095726958"/>
                    </a:ext>
                  </a:extLst>
                </a:gridCol>
              </a:tblGrid>
              <a:tr h="363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서울 주택 평균 가격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중개비용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748967"/>
                  </a:ext>
                </a:extLst>
              </a:tr>
              <a:tr h="363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매매 </a:t>
                      </a:r>
                      <a:r>
                        <a:rPr lang="en-US" altLang="ko-KR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: 12</a:t>
                      </a:r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억 </a:t>
                      </a:r>
                      <a:r>
                        <a:rPr lang="en-US" altLang="ko-KR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7</a:t>
                      </a:r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762</a:t>
                      </a:r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만원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81292"/>
                  </a:ext>
                </a:extLst>
              </a:tr>
              <a:tr h="3634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전세</a:t>
                      </a:r>
                      <a:r>
                        <a:rPr lang="en-US" altLang="ko-KR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 : 6</a:t>
                      </a:r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억 </a:t>
                      </a:r>
                      <a:r>
                        <a:rPr lang="en-US" altLang="ko-KR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3</a:t>
                      </a:r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252</a:t>
                      </a:r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만원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23623"/>
                  </a:ext>
                </a:extLst>
              </a:tr>
            </a:tbl>
          </a:graphicData>
        </a:graphic>
      </p:graphicFrame>
      <p:sp>
        <p:nvSpPr>
          <p:cNvPr id="17" name="TextBox 20">
            <a:extLst>
              <a:ext uri="{FF2B5EF4-FFF2-40B4-BE49-F238E27FC236}">
                <a16:creationId xmlns:a16="http://schemas.microsoft.com/office/drawing/2014/main" id="{96F3A9CF-3492-F366-80A2-EE031A276905}"/>
              </a:ext>
            </a:extLst>
          </p:cNvPr>
          <p:cNvSpPr txBox="1"/>
          <p:nvPr/>
        </p:nvSpPr>
        <p:spPr>
          <a:xfrm>
            <a:off x="4984664" y="4953502"/>
            <a:ext cx="2772936" cy="12131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중개 수수료 대비 부가가치 창출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여부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공인 중개사에 대한 신뢰도 하락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일부 중개사의 책임 회피와 비도덕적 행태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F5050D-8657-71DA-6192-46F0F93ED3B1}"/>
              </a:ext>
            </a:extLst>
          </p:cNvPr>
          <p:cNvGrpSpPr/>
          <p:nvPr/>
        </p:nvGrpSpPr>
        <p:grpSpPr>
          <a:xfrm>
            <a:off x="1116661" y="2000185"/>
            <a:ext cx="3302531" cy="4308540"/>
            <a:chOff x="8058614" y="1972177"/>
            <a:chExt cx="3302531" cy="430854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F43D91D-B9F3-3998-EC32-44C5D5EFF8F1}"/>
                </a:ext>
              </a:extLst>
            </p:cNvPr>
            <p:cNvSpPr/>
            <p:nvPr/>
          </p:nvSpPr>
          <p:spPr>
            <a:xfrm>
              <a:off x="8058614" y="1972177"/>
              <a:ext cx="3302531" cy="4308540"/>
            </a:xfrm>
            <a:prstGeom prst="roundRect">
              <a:avLst/>
            </a:prstGeom>
            <a:solidFill>
              <a:srgbClr val="2C3562"/>
            </a:solidFill>
            <a:ln>
              <a:solidFill>
                <a:srgbClr val="2C3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391BE109-F296-72C2-337C-F3F5A274CBFD}"/>
                </a:ext>
              </a:extLst>
            </p:cNvPr>
            <p:cNvSpPr txBox="1"/>
            <p:nvPr/>
          </p:nvSpPr>
          <p:spPr>
            <a:xfrm>
              <a:off x="8219071" y="5191273"/>
              <a:ext cx="2984647" cy="8713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ko-KR" altLang="en-US" sz="1100" dirty="0">
                  <a:solidFill>
                    <a:schemeClr val="bg1"/>
                  </a:solidFill>
                  <a:latin typeface="+mn-ea"/>
                </a:rPr>
                <a:t>정부지원 대출 가능 물건 탐색</a:t>
              </a:r>
              <a:r>
                <a:rPr lang="en-US" altLang="ko-KR" sz="11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100" dirty="0">
                  <a:solidFill>
                    <a:schemeClr val="bg1"/>
                  </a:solidFill>
                  <a:latin typeface="+mn-ea"/>
                </a:rPr>
                <a:t>과정의 어려움</a:t>
              </a: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  <a:p>
              <a:pPr lvl="0">
                <a:lnSpc>
                  <a:spcPct val="116199"/>
                </a:lnSpc>
              </a:pPr>
              <a:r>
                <a:rPr lang="ko-KR" altLang="en-US" sz="1100" b="0" i="0" u="none" strike="noStrike" dirty="0">
                  <a:solidFill>
                    <a:schemeClr val="bg1"/>
                  </a:solidFill>
                  <a:latin typeface="+mn-ea"/>
                </a:rPr>
                <a:t>대출상품과 매물 정보를 통합 제공하는 플랫폼 부족</a:t>
              </a:r>
              <a:endParaRPr lang="en-US" sz="1100" b="0" i="0" u="none" strike="noStrike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" name="TextBox 21">
              <a:extLst>
                <a:ext uri="{FF2B5EF4-FFF2-40B4-BE49-F238E27FC236}">
                  <a16:creationId xmlns:a16="http://schemas.microsoft.com/office/drawing/2014/main" id="{DEA74506-EC0A-ACAB-DAF2-15D0A5EC5D8C}"/>
                </a:ext>
              </a:extLst>
            </p:cNvPr>
            <p:cNvSpPr txBox="1"/>
            <p:nvPr/>
          </p:nvSpPr>
          <p:spPr>
            <a:xfrm>
              <a:off x="8271113" y="4421560"/>
              <a:ext cx="2843705" cy="657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정부 지원</a:t>
              </a:r>
              <a:r>
                <a:rPr lang="ko-KR" altLang="en-US" sz="2000" b="0" i="0" u="none" strike="noStrike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대출 가능</a:t>
              </a:r>
              <a:endParaRPr lang="en-US" altLang="ko-KR" sz="2000" b="0" i="0" u="none" strike="noStrik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lvl="0" algn="ctr">
                <a:lnSpc>
                  <a:spcPct val="124499"/>
                </a:lnSpc>
              </a:pPr>
              <a:r>
                <a:rPr lang="ko-KR" altLang="en-US" sz="2000" b="0" i="0" u="none" strike="noStrike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매물 탐색의 어려움</a:t>
              </a:r>
              <a:endParaRPr lang="en-US" sz="2000" b="0" i="0" u="none" strike="noStrik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A62F0E8-3827-5050-522A-0384832C9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8901" b="60726"/>
            <a:stretch/>
          </p:blipFill>
          <p:spPr>
            <a:xfrm>
              <a:off x="8220313" y="2323314"/>
              <a:ext cx="3018476" cy="1956681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0F8983-AA02-AD1F-3327-59BF4DF3A344}"/>
              </a:ext>
            </a:extLst>
          </p:cNvPr>
          <p:cNvGrpSpPr/>
          <p:nvPr/>
        </p:nvGrpSpPr>
        <p:grpSpPr>
          <a:xfrm>
            <a:off x="8152435" y="1990304"/>
            <a:ext cx="3505200" cy="4308540"/>
            <a:chOff x="725792" y="1972177"/>
            <a:chExt cx="3505200" cy="430854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A597590-872C-2C42-D523-B6C36DD92715}"/>
                </a:ext>
              </a:extLst>
            </p:cNvPr>
            <p:cNvSpPr/>
            <p:nvPr/>
          </p:nvSpPr>
          <p:spPr>
            <a:xfrm>
              <a:off x="799569" y="1972177"/>
              <a:ext cx="3302531" cy="4308540"/>
            </a:xfrm>
            <a:prstGeom prst="roundRect">
              <a:avLst/>
            </a:prstGeom>
            <a:solidFill>
              <a:srgbClr val="2C3562"/>
            </a:solidFill>
            <a:ln>
              <a:solidFill>
                <a:srgbClr val="2C356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18">
              <a:extLst>
                <a:ext uri="{FF2B5EF4-FFF2-40B4-BE49-F238E27FC236}">
                  <a16:creationId xmlns:a16="http://schemas.microsoft.com/office/drawing/2014/main" id="{9F68D4B9-7626-1F6C-8EC3-D262B2D61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4783" y="3122182"/>
              <a:ext cx="1384300" cy="797034"/>
            </a:xfrm>
            <a:prstGeom prst="rect">
              <a:avLst/>
            </a:prstGeom>
          </p:spPr>
        </p:pic>
        <p:sp>
          <p:nvSpPr>
            <p:cNvPr id="10" name="TextBox 25">
              <a:extLst>
                <a:ext uri="{FF2B5EF4-FFF2-40B4-BE49-F238E27FC236}">
                  <a16:creationId xmlns:a16="http://schemas.microsoft.com/office/drawing/2014/main" id="{695D4C70-7A7E-07D3-B8F3-9B66B7536026}"/>
                </a:ext>
              </a:extLst>
            </p:cNvPr>
            <p:cNvSpPr txBox="1"/>
            <p:nvPr/>
          </p:nvSpPr>
          <p:spPr>
            <a:xfrm>
              <a:off x="915467" y="4291323"/>
              <a:ext cx="3125851" cy="9701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2000" b="0" i="0" u="none" strike="noStrike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부동산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온라인 거래 증가</a:t>
              </a:r>
              <a:endParaRPr lang="en-US" sz="2000" b="0" i="0" u="none" strike="noStrike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F1F3BF0D-3E0A-A6D7-12D5-53D439846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557" y="2187609"/>
              <a:ext cx="2419044" cy="2323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C2BCC2E6-13D0-DF0A-2055-02CB09143652}"/>
                </a:ext>
              </a:extLst>
            </p:cNvPr>
            <p:cNvSpPr txBox="1"/>
            <p:nvPr/>
          </p:nvSpPr>
          <p:spPr>
            <a:xfrm>
              <a:off x="725792" y="5058293"/>
              <a:ext cx="3505200" cy="9729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1200" b="0" i="0" u="none" strike="noStrike" dirty="0">
                  <a:solidFill>
                    <a:schemeClr val="bg1"/>
                  </a:solidFill>
                  <a:latin typeface="+mn-ea"/>
                </a:rPr>
                <a:t>당근마켓 부동산 개인거래 매물 </a:t>
              </a:r>
              <a:endParaRPr lang="en-US" altLang="ko-KR" sz="1200" b="0" i="0" u="none" strike="noStrike" dirty="0">
                <a:solidFill>
                  <a:schemeClr val="bg1"/>
                </a:solidFill>
                <a:latin typeface="+mn-ea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ko-KR" altLang="en-US" sz="1200" b="0" i="0" u="none" strike="noStrike" dirty="0">
                  <a:solidFill>
                    <a:schemeClr val="bg1"/>
                  </a:solidFill>
                  <a:latin typeface="+mn-ea"/>
                </a:rPr>
                <a:t>게시건수 및 거래완료 건수 </a:t>
              </a:r>
              <a:endParaRPr lang="en-US" altLang="ko-KR" sz="1200" b="0" i="0" u="none" strike="noStrike" dirty="0">
                <a:solidFill>
                  <a:schemeClr val="bg1"/>
                </a:solidFill>
                <a:latin typeface="+mn-ea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en-US" altLang="ko-KR" sz="1200" b="0" i="0" u="none" strike="noStrike" dirty="0">
                  <a:solidFill>
                    <a:schemeClr val="bg1"/>
                  </a:solidFill>
                  <a:latin typeface="+mn-ea"/>
                </a:rPr>
                <a:t>23</a:t>
              </a:r>
              <a:r>
                <a:rPr lang="ko-KR" altLang="en-US" sz="1200" b="0" i="0" u="none" strike="noStrike" dirty="0">
                  <a:solidFill>
                    <a:schemeClr val="bg1"/>
                  </a:solidFill>
                  <a:latin typeface="+mn-ea"/>
                </a:rPr>
                <a:t>년 전년대비 </a:t>
              </a:r>
              <a:r>
                <a:rPr lang="en-US" altLang="ko-KR" sz="1200" b="0" i="0" u="none" strike="noStrike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226% </a:t>
              </a:r>
              <a:r>
                <a:rPr lang="ko-KR" altLang="en-US" sz="1200" b="0" i="0" u="none" strike="noStrike" dirty="0">
                  <a:solidFill>
                    <a:schemeClr val="bg1"/>
                  </a:solidFill>
                  <a:latin typeface="+mn-ea"/>
                </a:rPr>
                <a:t>증가</a:t>
              </a:r>
              <a:endParaRPr lang="en-US" altLang="ko-KR" sz="1200" b="0" i="0" u="none" strike="noStrike" dirty="0">
                <a:solidFill>
                  <a:schemeClr val="bg1"/>
                </a:solidFill>
                <a:latin typeface="+mn-ea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24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년 전년대비 약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197%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+mn-ea"/>
                </a:rPr>
                <a:t>증가</a:t>
              </a:r>
              <a:r>
                <a:rPr lang="ko-KR" altLang="en-US" sz="1200" b="0" i="0" u="none" strike="noStrike" dirty="0">
                  <a:solidFill>
                    <a:schemeClr val="bg1"/>
                  </a:solidFill>
                  <a:latin typeface="+mn-ea"/>
                </a:rPr>
                <a:t> </a:t>
              </a:r>
              <a:endParaRPr lang="en-US" sz="1200" b="0" i="0" u="none" strike="noStrike" dirty="0">
                <a:solidFill>
                  <a:schemeClr val="bg1"/>
                </a:solidFill>
                <a:latin typeface="+mn-ea"/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D6164A23-CA64-FF5B-DDAF-8385929DB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742286"/>
              </p:ext>
            </p:extLst>
          </p:nvPr>
        </p:nvGraphicFramePr>
        <p:xfrm>
          <a:off x="4844711" y="3475668"/>
          <a:ext cx="3056041" cy="799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6754">
                  <a:extLst>
                    <a:ext uri="{9D8B030D-6E8A-4147-A177-3AD203B41FA5}">
                      <a16:colId xmlns:a16="http://schemas.microsoft.com/office/drawing/2014/main" val="1310600070"/>
                    </a:ext>
                  </a:extLst>
                </a:gridCol>
                <a:gridCol w="1089287">
                  <a:extLst>
                    <a:ext uri="{9D8B030D-6E8A-4147-A177-3AD203B41FA5}">
                      <a16:colId xmlns:a16="http://schemas.microsoft.com/office/drawing/2014/main" val="3095726958"/>
                    </a:ext>
                  </a:extLst>
                </a:gridCol>
              </a:tblGrid>
              <a:tr h="3997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서울 빌라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중개비용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748967"/>
                  </a:ext>
                </a:extLst>
              </a:tr>
              <a:tr h="3997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전세 </a:t>
                      </a:r>
                      <a:r>
                        <a:rPr lang="en-US" altLang="ko-KR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: 1</a:t>
                      </a:r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억 </a:t>
                      </a:r>
                      <a:r>
                        <a:rPr lang="en-US" altLang="ko-KR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5</a:t>
                      </a:r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45</a:t>
                      </a:r>
                      <a:r>
                        <a:rPr lang="ko-KR" altLang="en-US" sz="1500" dirty="0">
                          <a:latin typeface="나눔스퀘어 네오 Light" panose="00000400000000000000" pitchFamily="2" charset="-127"/>
                          <a:ea typeface="나눔스퀘어 네오 Light" panose="00000400000000000000" pitchFamily="2" charset="-127"/>
                        </a:rPr>
                        <a:t>만원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81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231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C1F90-8E8B-1479-C013-59A6AD682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90221B-8E14-B868-87C1-BCDB1BEC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향후계획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60A344-D0E9-EF6D-B634-AAD6BDC8B89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BEDD5B-C710-BDBB-ADC2-CCEC8A41583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81255" cy="222193"/>
          </a:xfrm>
        </p:spPr>
        <p:txBody>
          <a:bodyPr/>
          <a:lstStyle/>
          <a:p>
            <a:r>
              <a:rPr lang="en-US" altLang="ko-KR"/>
              <a:t>06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947D762-CBC1-206C-6F7A-9EFBFDE0D490}"/>
              </a:ext>
            </a:extLst>
          </p:cNvPr>
          <p:cNvGrpSpPr/>
          <p:nvPr/>
        </p:nvGrpSpPr>
        <p:grpSpPr>
          <a:xfrm>
            <a:off x="1741997" y="1659459"/>
            <a:ext cx="2772483" cy="4220641"/>
            <a:chOff x="1741997" y="1659459"/>
            <a:chExt cx="2772483" cy="4220641"/>
          </a:xfrm>
        </p:grpSpPr>
        <p:sp>
          <p:nvSpPr>
            <p:cNvPr id="2" name="TextBox 27">
              <a:extLst>
                <a:ext uri="{FF2B5EF4-FFF2-40B4-BE49-F238E27FC236}">
                  <a16:creationId xmlns:a16="http://schemas.microsoft.com/office/drawing/2014/main" id="{AC965482-81D7-8C80-6B78-D2DB18144525}"/>
                </a:ext>
              </a:extLst>
            </p:cNvPr>
            <p:cNvSpPr txBox="1"/>
            <p:nvPr/>
          </p:nvSpPr>
          <p:spPr>
            <a:xfrm>
              <a:off x="2270776" y="3397985"/>
              <a:ext cx="1714925" cy="3067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b="0" i="0" u="none" strike="noStrike" dirty="0">
                  <a:solidFill>
                    <a:schemeClr val="bg1">
                      <a:lumMod val="9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플랫폼 환경 제공</a:t>
              </a:r>
              <a:endParaRPr lang="en-US" b="0" i="0" u="none" strike="noStrike" dirty="0">
                <a:solidFill>
                  <a:schemeClr val="bg1">
                    <a:lumMod val="9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pic>
          <p:nvPicPr>
            <p:cNvPr id="18" name="Picture 16">
              <a:extLst>
                <a:ext uri="{FF2B5EF4-FFF2-40B4-BE49-F238E27FC236}">
                  <a16:creationId xmlns:a16="http://schemas.microsoft.com/office/drawing/2014/main" id="{489F33D6-F259-316C-7E02-EE5240934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392709" y="1659459"/>
              <a:ext cx="1471059" cy="1471059"/>
            </a:xfrm>
            <a:prstGeom prst="rect">
              <a:avLst/>
            </a:prstGeom>
          </p:spPr>
        </p:pic>
        <p:pic>
          <p:nvPicPr>
            <p:cNvPr id="19" name="Picture 17">
              <a:extLst>
                <a:ext uri="{FF2B5EF4-FFF2-40B4-BE49-F238E27FC236}">
                  <a16:creationId xmlns:a16="http://schemas.microsoft.com/office/drawing/2014/main" id="{CE28B150-2A35-D4D8-B209-9E928230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7574" y="1840391"/>
              <a:ext cx="1101328" cy="1101328"/>
            </a:xfrm>
            <a:prstGeom prst="rect">
              <a:avLst/>
            </a:prstGeom>
          </p:spPr>
        </p:pic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64D1EF93-3DD7-5F07-2723-3853D5F718A4}"/>
                </a:ext>
              </a:extLst>
            </p:cNvPr>
            <p:cNvSpPr txBox="1"/>
            <p:nvPr/>
          </p:nvSpPr>
          <p:spPr>
            <a:xfrm>
              <a:off x="1741997" y="4361350"/>
              <a:ext cx="2772483" cy="15187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50000"/>
                </a:lnSpc>
              </a:pPr>
              <a:r>
                <a:rPr lang="en-US" altLang="ko-KR" sz="1600" b="0" i="0" u="none" strike="noStrike" dirty="0">
                  <a:solidFill>
                    <a:srgbClr val="000000"/>
                  </a:solidFill>
                  <a:latin typeface="+mn-ea"/>
                </a:rPr>
                <a:t>1. 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latin typeface="+mn-ea"/>
                </a:rPr>
                <a:t>팀원 전체 각자의 코드 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리뷰</a:t>
              </a:r>
              <a:endParaRPr lang="en-US" altLang="ko-KR" sz="1600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</a:pPr>
              <a:r>
                <a:rPr lang="en-US" altLang="ko-KR" sz="1600" b="0" i="0" u="none" strike="noStrike" dirty="0">
                  <a:solidFill>
                    <a:srgbClr val="000000"/>
                  </a:solidFill>
                  <a:latin typeface="+mn-ea"/>
                </a:rPr>
                <a:t>2. 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latin typeface="+mn-ea"/>
                </a:rPr>
                <a:t>코드 중복성 제거</a:t>
              </a:r>
              <a:endParaRPr lang="en-US" altLang="ko-KR" sz="1600" b="0" i="0" u="none" strike="noStrike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3. 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유지보수를 위한 코드 재구성</a:t>
              </a:r>
              <a:endParaRPr lang="en-US" altLang="ko-KR" sz="1600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4. 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운영을 고려한 코드 리뷰 </a:t>
              </a:r>
              <a:endParaRPr lang="en-US" sz="1600" b="0" i="0" u="none" strike="noStrike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879BBBCB-3CF2-E132-C98B-0D8FA453640F}"/>
                </a:ext>
              </a:extLst>
            </p:cNvPr>
            <p:cNvSpPr/>
            <p:nvPr/>
          </p:nvSpPr>
          <p:spPr>
            <a:xfrm>
              <a:off x="1806645" y="3374582"/>
              <a:ext cx="2643187" cy="454499"/>
            </a:xfrm>
            <a:prstGeom prst="chevron">
              <a:avLst>
                <a:gd name="adj" fmla="val 23521"/>
              </a:avLst>
            </a:prstGeom>
            <a:solidFill>
              <a:srgbClr val="9FA9D8"/>
            </a:solidFill>
            <a:ln>
              <a:solidFill>
                <a:srgbClr val="9FA9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39367BD3-A409-1FDA-B343-702F7E292313}"/>
                </a:ext>
              </a:extLst>
            </p:cNvPr>
            <p:cNvSpPr txBox="1"/>
            <p:nvPr/>
          </p:nvSpPr>
          <p:spPr>
            <a:xfrm>
              <a:off x="2016988" y="3333781"/>
              <a:ext cx="22225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+mj-ea"/>
                  <a:ea typeface="+mj-ea"/>
                </a:rPr>
                <a:t>2025. </a:t>
              </a:r>
              <a:r>
                <a:rPr 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1</a:t>
              </a:r>
              <a:endParaRPr lang="en-US" sz="2000" b="0" i="0" u="none" strike="noStrike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A0F388-8D7E-5EE0-1407-F3C5ED953F9D}"/>
                </a:ext>
              </a:extLst>
            </p:cNvPr>
            <p:cNvSpPr txBox="1"/>
            <p:nvPr/>
          </p:nvSpPr>
          <p:spPr>
            <a:xfrm>
              <a:off x="2285195" y="3941267"/>
              <a:ext cx="16860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9FA9D8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코드리뷰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D6F688B-34C5-787F-89A6-DE9905456953}"/>
              </a:ext>
            </a:extLst>
          </p:cNvPr>
          <p:cNvGrpSpPr/>
          <p:nvPr/>
        </p:nvGrpSpPr>
        <p:grpSpPr>
          <a:xfrm>
            <a:off x="4921861" y="1700190"/>
            <a:ext cx="2772482" cy="4421210"/>
            <a:chOff x="4734086" y="1700190"/>
            <a:chExt cx="2772482" cy="4421210"/>
          </a:xfrm>
        </p:grpSpPr>
        <p:sp>
          <p:nvSpPr>
            <p:cNvPr id="15" name="TextBox 21">
              <a:extLst>
                <a:ext uri="{FF2B5EF4-FFF2-40B4-BE49-F238E27FC236}">
                  <a16:creationId xmlns:a16="http://schemas.microsoft.com/office/drawing/2014/main" id="{0E427B3D-1B53-962C-B170-40CD477B566F}"/>
                </a:ext>
              </a:extLst>
            </p:cNvPr>
            <p:cNvSpPr txBox="1"/>
            <p:nvPr/>
          </p:nvSpPr>
          <p:spPr>
            <a:xfrm>
              <a:off x="4734086" y="4361350"/>
              <a:ext cx="2772482" cy="1760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50000"/>
                </a:lnSpc>
              </a:pPr>
              <a:r>
                <a:rPr lang="en-US" altLang="ko-KR" sz="1600" b="0" i="0" u="none" strike="noStrike" dirty="0">
                  <a:solidFill>
                    <a:srgbClr val="000000"/>
                  </a:solidFill>
                  <a:latin typeface="+mn-ea"/>
                </a:rPr>
                <a:t>1.  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latin typeface="+mn-ea"/>
                </a:rPr>
                <a:t>유지보수를 위한 문서 작성</a:t>
              </a:r>
              <a:endParaRPr lang="en-US" sz="1600" b="0" i="0" u="none" strike="noStrike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1600" b="0" i="0" u="none" strike="noStrike" dirty="0">
                  <a:solidFill>
                    <a:srgbClr val="000000"/>
                  </a:solidFill>
                  <a:latin typeface="+mn-ea"/>
                </a:rPr>
                <a:t>2. READ.ME 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파일작성</a:t>
              </a:r>
              <a:endParaRPr lang="en-US" altLang="ko-KR" sz="1600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</a:pPr>
              <a:r>
                <a:rPr lang="en-US" altLang="ko-KR" sz="1600" b="0" i="0" u="none" strike="noStrike" dirty="0">
                  <a:solidFill>
                    <a:srgbClr val="000000"/>
                  </a:solidFill>
                  <a:latin typeface="+mn-ea"/>
                </a:rPr>
                <a:t>3. 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latin typeface="+mn-ea"/>
                </a:rPr>
                <a:t>산출물 재사용을 위한 </a:t>
              </a:r>
              <a:endParaRPr lang="en-US" altLang="ko-KR" sz="1600" b="0" i="0" u="none" strike="noStrike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     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latin typeface="+mn-ea"/>
                </a:rPr>
                <a:t>템플릿 작성</a:t>
              </a:r>
              <a:endParaRPr lang="en-US" altLang="ko-KR" sz="1600" b="0" i="0" u="none" strike="noStrike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+mn-ea"/>
                </a:rPr>
                <a:t>4. </a:t>
              </a:r>
              <a:r>
                <a:rPr lang="ko-KR" altLang="en-US" sz="1600" b="0" i="0" u="none" strike="noStrike" dirty="0">
                  <a:solidFill>
                    <a:srgbClr val="000000"/>
                  </a:solidFill>
                  <a:latin typeface="+mn-ea"/>
                </a:rPr>
                <a:t>프로젝트의 상세 기술 추가</a:t>
              </a:r>
              <a:endParaRPr lang="en-US" sz="1600" b="0" i="0" u="none" strike="noStrike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6" name="화살표: 갈매기형 수장 15">
              <a:extLst>
                <a:ext uri="{FF2B5EF4-FFF2-40B4-BE49-F238E27FC236}">
                  <a16:creationId xmlns:a16="http://schemas.microsoft.com/office/drawing/2014/main" id="{5CCA87D1-DDD9-8CA9-2865-69862742ED4B}"/>
                </a:ext>
              </a:extLst>
            </p:cNvPr>
            <p:cNvSpPr/>
            <p:nvPr/>
          </p:nvSpPr>
          <p:spPr>
            <a:xfrm>
              <a:off x="4798734" y="3393000"/>
              <a:ext cx="2643187" cy="454499"/>
            </a:xfrm>
            <a:prstGeom prst="chevron">
              <a:avLst>
                <a:gd name="adj" fmla="val 23521"/>
              </a:avLst>
            </a:prstGeom>
            <a:solidFill>
              <a:srgbClr val="6B7CCD"/>
            </a:solidFill>
            <a:ln>
              <a:solidFill>
                <a:srgbClr val="6B7C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588642A-51A4-32DA-1D22-CA19ED4B80F9}"/>
                </a:ext>
              </a:extLst>
            </p:cNvPr>
            <p:cNvGrpSpPr/>
            <p:nvPr/>
          </p:nvGrpSpPr>
          <p:grpSpPr>
            <a:xfrm>
              <a:off x="5384798" y="1700190"/>
              <a:ext cx="1471059" cy="1471059"/>
              <a:chOff x="7950200" y="3302000"/>
              <a:chExt cx="2374900" cy="2374900"/>
            </a:xfrm>
          </p:grpSpPr>
          <p:pic>
            <p:nvPicPr>
              <p:cNvPr id="27" name="Picture 14">
                <a:extLst>
                  <a:ext uri="{FF2B5EF4-FFF2-40B4-BE49-F238E27FC236}">
                    <a16:creationId xmlns:a16="http://schemas.microsoft.com/office/drawing/2014/main" id="{A8A7D097-A2A7-E0B9-DBC8-F7692B683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950200" y="3302000"/>
                <a:ext cx="2374900" cy="2374900"/>
              </a:xfrm>
              <a:prstGeom prst="rect">
                <a:avLst/>
              </a:prstGeom>
            </p:spPr>
          </p:pic>
          <p:pic>
            <p:nvPicPr>
              <p:cNvPr id="28" name="Picture 15">
                <a:extLst>
                  <a:ext uri="{FF2B5EF4-FFF2-40B4-BE49-F238E27FC236}">
                    <a16:creationId xmlns:a16="http://schemas.microsoft.com/office/drawing/2014/main" id="{B1A56DC7-124A-241C-C8E8-DD3D58578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5000" y="3606800"/>
                <a:ext cx="1765300" cy="177800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4D050E-FE32-9767-A607-7A4A62EBACA1}"/>
                </a:ext>
              </a:extLst>
            </p:cNvPr>
            <p:cNvSpPr txBox="1"/>
            <p:nvPr/>
          </p:nvSpPr>
          <p:spPr>
            <a:xfrm>
              <a:off x="5277284" y="3941267"/>
              <a:ext cx="16860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6B7CCD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문서작성</a:t>
              </a:r>
            </a:p>
          </p:txBody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7519ACC8-52E1-987E-3653-EA9AFFAA32CD}"/>
                </a:ext>
              </a:extLst>
            </p:cNvPr>
            <p:cNvSpPr txBox="1"/>
            <p:nvPr/>
          </p:nvSpPr>
          <p:spPr>
            <a:xfrm>
              <a:off x="4804269" y="3333781"/>
              <a:ext cx="2632116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+mj-ea"/>
                  <a:ea typeface="+mj-ea"/>
                </a:rPr>
                <a:t>2025. </a:t>
              </a:r>
              <a:r>
                <a:rPr 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1</a:t>
              </a:r>
              <a:endParaRPr lang="en-US" sz="2000" b="0" i="0" u="none" strike="noStrike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3B2B227-60A6-07BF-3C13-576F5386D1A5}"/>
              </a:ext>
            </a:extLst>
          </p:cNvPr>
          <p:cNvGrpSpPr/>
          <p:nvPr/>
        </p:nvGrpSpPr>
        <p:grpSpPr>
          <a:xfrm>
            <a:off x="8101724" y="1704124"/>
            <a:ext cx="2772482" cy="4300961"/>
            <a:chOff x="8101724" y="1704124"/>
            <a:chExt cx="2772482" cy="4300961"/>
          </a:xfrm>
        </p:grpSpPr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BD282E64-320F-6465-3761-CF0AE946EF32}"/>
                </a:ext>
              </a:extLst>
            </p:cNvPr>
            <p:cNvSpPr txBox="1"/>
            <p:nvPr/>
          </p:nvSpPr>
          <p:spPr>
            <a:xfrm>
              <a:off x="8101724" y="4361350"/>
              <a:ext cx="2772482" cy="16437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1. 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매물</a:t>
              </a: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-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대출 연결 기능 구현</a:t>
              </a:r>
              <a:endParaRPr lang="en-US" altLang="ko-KR" sz="1600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2. 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전자계약을 위해 서명단계에         </a:t>
              </a:r>
              <a:endParaRPr lang="en-US" altLang="ko-KR" sz="1600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     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본인 인증 추가</a:t>
              </a:r>
              <a:endParaRPr lang="en-US" altLang="ko-KR" sz="1600" dirty="0">
                <a:solidFill>
                  <a:srgbClr val="000000"/>
                </a:solidFill>
                <a:latin typeface="+mn-ea"/>
              </a:endParaRPr>
            </a:p>
            <a:p>
              <a:pPr lvl="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</a:rPr>
                <a:t>3. </a:t>
              </a: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채팅으로 방문예약 기능 추가</a:t>
              </a:r>
              <a:endParaRPr lang="en-US" altLang="ko-KR" sz="1600" dirty="0">
                <a:solidFill>
                  <a:srgbClr val="000000"/>
                </a:solidFill>
                <a:latin typeface="+mn-ea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6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42933B08-2AC3-8AF0-583D-C1C59EBCFA1C}"/>
                </a:ext>
              </a:extLst>
            </p:cNvPr>
            <p:cNvSpPr/>
            <p:nvPr/>
          </p:nvSpPr>
          <p:spPr>
            <a:xfrm>
              <a:off x="8166372" y="3374582"/>
              <a:ext cx="2643187" cy="454499"/>
            </a:xfrm>
            <a:prstGeom prst="chevron">
              <a:avLst>
                <a:gd name="adj" fmla="val 23521"/>
              </a:avLst>
            </a:prstGeom>
            <a:solidFill>
              <a:srgbClr val="11359A"/>
            </a:solidFill>
            <a:ln>
              <a:solidFill>
                <a:srgbClr val="1135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208257D-9D7A-ED5B-25C7-2FCA5E0B95EE}"/>
                </a:ext>
              </a:extLst>
            </p:cNvPr>
            <p:cNvGrpSpPr/>
            <p:nvPr/>
          </p:nvGrpSpPr>
          <p:grpSpPr>
            <a:xfrm>
              <a:off x="8752436" y="1704124"/>
              <a:ext cx="1471059" cy="1471059"/>
              <a:chOff x="12204700" y="3302000"/>
              <a:chExt cx="2374900" cy="2374900"/>
            </a:xfrm>
          </p:grpSpPr>
          <p:pic>
            <p:nvPicPr>
              <p:cNvPr id="24" name="Picture 12">
                <a:extLst>
                  <a:ext uri="{FF2B5EF4-FFF2-40B4-BE49-F238E27FC236}">
                    <a16:creationId xmlns:a16="http://schemas.microsoft.com/office/drawing/2014/main" id="{31F1A87B-0D76-0AA9-449B-360D74C8C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12204700" y="3302000"/>
                <a:ext cx="2374900" cy="2374900"/>
              </a:xfrm>
              <a:prstGeom prst="rect">
                <a:avLst/>
              </a:prstGeom>
            </p:spPr>
          </p:pic>
          <p:pic>
            <p:nvPicPr>
              <p:cNvPr id="25" name="Picture 13">
                <a:extLst>
                  <a:ext uri="{FF2B5EF4-FFF2-40B4-BE49-F238E27FC236}">
                    <a16:creationId xmlns:a16="http://schemas.microsoft.com/office/drawing/2014/main" id="{6C27AC05-CA54-75D7-4FF0-50CE0AADA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84100" y="3581400"/>
                <a:ext cx="1816100" cy="1803400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2A0D21-DAA1-F507-2E1E-853F7969E897}"/>
                </a:ext>
              </a:extLst>
            </p:cNvPr>
            <p:cNvSpPr txBox="1"/>
            <p:nvPr/>
          </p:nvSpPr>
          <p:spPr>
            <a:xfrm>
              <a:off x="8644922" y="3941267"/>
              <a:ext cx="16860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11359A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기능추가</a:t>
              </a:r>
            </a:p>
          </p:txBody>
        </p:sp>
        <p:sp>
          <p:nvSpPr>
            <p:cNvPr id="36" name="TextBox 27">
              <a:extLst>
                <a:ext uri="{FF2B5EF4-FFF2-40B4-BE49-F238E27FC236}">
                  <a16:creationId xmlns:a16="http://schemas.microsoft.com/office/drawing/2014/main" id="{175D7030-DC4A-4191-484E-6495D17810E1}"/>
                </a:ext>
              </a:extLst>
            </p:cNvPr>
            <p:cNvSpPr txBox="1"/>
            <p:nvPr/>
          </p:nvSpPr>
          <p:spPr>
            <a:xfrm>
              <a:off x="8171907" y="3333781"/>
              <a:ext cx="2632116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2000" b="0" i="0" u="none" strike="noStrike" dirty="0">
                  <a:solidFill>
                    <a:srgbClr val="FFFFFF"/>
                  </a:solidFill>
                  <a:latin typeface="+mj-ea"/>
                  <a:ea typeface="+mj-ea"/>
                </a:rPr>
                <a:t>2025. 3 </a:t>
              </a:r>
              <a:r>
                <a:rPr lang="en-US" sz="2000" dirty="0">
                  <a:solidFill>
                    <a:srgbClr val="FFFFFF"/>
                  </a:solidFill>
                  <a:latin typeface="+mj-ea"/>
                  <a:ea typeface="+mj-ea"/>
                </a:rPr>
                <a:t>~</a:t>
              </a:r>
              <a:endParaRPr lang="en-US" sz="2000" b="0" i="0" u="none" strike="noStrike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374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04093-4FEB-1DBE-C094-586AF2806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25C1874-69D4-C27B-1ABB-E8703B3C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B9D60B-A6A1-81B9-E391-35475AB584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4E2DA94-7F94-192C-08AD-5F7770A241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0745" y="915222"/>
            <a:ext cx="481255" cy="222193"/>
          </a:xfrm>
        </p:spPr>
        <p:txBody>
          <a:bodyPr/>
          <a:lstStyle/>
          <a:p>
            <a:r>
              <a:rPr lang="en-US" altLang="ko-KR"/>
              <a:t>06</a:t>
            </a:r>
            <a:endParaRPr lang="ko-KR" altLang="en-US" dirty="0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0936A5EC-18A0-FB06-69D5-E9217E5E3013}"/>
              </a:ext>
            </a:extLst>
          </p:cNvPr>
          <p:cNvSpPr txBox="1"/>
          <p:nvPr/>
        </p:nvSpPr>
        <p:spPr>
          <a:xfrm>
            <a:off x="6323622" y="1398970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ko-KR" altLang="en-US" b="0" i="0" u="none" strike="noStrike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팀원들의 생각</a:t>
            </a:r>
            <a:r>
              <a:rPr lang="en-US" altLang="ko-KR" b="0" i="0" u="none" strike="noStrike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b="0" i="0" u="none" strike="noStrike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 실력</a:t>
            </a:r>
            <a:r>
              <a:rPr lang="en-US" altLang="ko-KR" b="0" i="0" u="none" strike="noStrike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b="0" i="0" u="none" strike="noStrike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툴 사용 스킬이</a:t>
            </a:r>
            <a:endParaRPr lang="en-US" altLang="ko-KR" b="0" i="0" u="none" strike="noStrike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b="0" i="0" u="none" strike="noStrike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모두 동일하지 않음 </a:t>
            </a:r>
            <a:endParaRPr lang="en-US" altLang="ko-KR" b="0" i="0" u="none" strike="noStrike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E5D2AD43-8AC3-38A0-B0EF-59ABF56C81EA}"/>
              </a:ext>
            </a:extLst>
          </p:cNvPr>
          <p:cNvSpPr txBox="1"/>
          <p:nvPr/>
        </p:nvSpPr>
        <p:spPr>
          <a:xfrm>
            <a:off x="6311900" y="3060167"/>
            <a:ext cx="51196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ko-KR" altLang="en-US" b="0" i="0" u="none" strike="noStrike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협업 툴 사용과 일정관리가 매우 중요함을 깨달음</a:t>
            </a:r>
            <a:endParaRPr lang="en-US" altLang="ko-KR" b="0" i="0" u="none" strike="noStrike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737FE4ED-8D2B-DC56-CF34-B53BA732045F}"/>
              </a:ext>
            </a:extLst>
          </p:cNvPr>
          <p:cNvSpPr txBox="1"/>
          <p:nvPr/>
        </p:nvSpPr>
        <p:spPr>
          <a:xfrm>
            <a:off x="6311900" y="4721364"/>
            <a:ext cx="51196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03</a:t>
            </a:r>
          </a:p>
          <a:p>
            <a:pPr>
              <a:lnSpc>
                <a:spcPct val="116199"/>
              </a:lnSpc>
            </a:pP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기획단계에서 구체적인 설계가 중요하다는 것을 느낌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06B931-E58D-79DC-BE57-901E17C7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1588554"/>
            <a:ext cx="4073525" cy="407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762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11342-C9D1-3642-C71E-F7B31882F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4DABB-3044-A0E6-FAF2-0C42F574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155" y="2263179"/>
            <a:ext cx="5979716" cy="2331641"/>
          </a:xfrm>
        </p:spPr>
        <p:txBody>
          <a:bodyPr/>
          <a:lstStyle/>
          <a:p>
            <a:pPr algn="ctr"/>
            <a:r>
              <a:rPr lang="en-US" altLang="ko-KR" sz="16600" dirty="0"/>
              <a:t> Q&amp;A</a:t>
            </a:r>
            <a:endParaRPr lang="ko-KR" altLang="en-US" sz="16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EA1EB8-1A7E-819C-CD57-210304F124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7B5D453-E001-491E-96F6-60ADB6CD2DBC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E9DACB-56EE-4770-DCFF-CF1BB58C62AD}"/>
              </a:ext>
            </a:extLst>
          </p:cNvPr>
          <p:cNvSpPr/>
          <p:nvPr/>
        </p:nvSpPr>
        <p:spPr>
          <a:xfrm>
            <a:off x="1076326" y="4514851"/>
            <a:ext cx="1104900" cy="2343150"/>
          </a:xfrm>
          <a:prstGeom prst="rect">
            <a:avLst/>
          </a:prstGeom>
          <a:solidFill>
            <a:srgbClr val="2C3562"/>
          </a:solidFill>
          <a:ln>
            <a:solidFill>
              <a:srgbClr val="2C3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8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02BAB-BD3E-EEDB-FF0C-1E54F2F8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9D9B9-66ED-9B39-B1C9-5C44ADC9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43" y="2922289"/>
            <a:ext cx="10789245" cy="1013421"/>
          </a:xfrm>
        </p:spPr>
        <p:txBody>
          <a:bodyPr/>
          <a:lstStyle/>
          <a:p>
            <a:pPr algn="ctr"/>
            <a:r>
              <a:rPr lang="ko-KR" altLang="en-US" sz="6600" dirty="0"/>
              <a:t>감사합니다</a:t>
            </a:r>
            <a:r>
              <a:rPr lang="en-US" altLang="ko-KR" sz="6600" dirty="0"/>
              <a:t>.</a:t>
            </a:r>
            <a:endParaRPr lang="ko-KR" altLang="en-US" sz="6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DC514-09CC-18EA-1425-CD10CBAE32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7B5D453-E001-491E-96F6-60ADB6CD2DBC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A7C4FA-8E6A-39A2-6A22-F18B83BF0270}"/>
              </a:ext>
            </a:extLst>
          </p:cNvPr>
          <p:cNvSpPr/>
          <p:nvPr/>
        </p:nvSpPr>
        <p:spPr>
          <a:xfrm>
            <a:off x="1076326" y="4514851"/>
            <a:ext cx="1104900" cy="2343150"/>
          </a:xfrm>
          <a:prstGeom prst="rect">
            <a:avLst/>
          </a:prstGeom>
          <a:solidFill>
            <a:srgbClr val="2C3562"/>
          </a:solidFill>
          <a:ln>
            <a:solidFill>
              <a:srgbClr val="2C3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B3FB8-2B8F-B310-ED6F-63A47E87BCF4}"/>
              </a:ext>
            </a:extLst>
          </p:cNvPr>
          <p:cNvSpPr txBox="1"/>
          <p:nvPr/>
        </p:nvSpPr>
        <p:spPr>
          <a:xfrm>
            <a:off x="3005435" y="54884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부동산 </a:t>
            </a:r>
            <a:r>
              <a:rPr lang="en-US" altLang="ko-KR" sz="32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P2P </a:t>
            </a:r>
            <a:r>
              <a:rPr lang="ko-KR" altLang="en-US" sz="32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거래 플랫폼 </a:t>
            </a:r>
            <a:r>
              <a:rPr lang="en-US" altLang="ko-KR" sz="32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“</a:t>
            </a:r>
            <a:r>
              <a:rPr lang="ko-KR" altLang="en-US" sz="3200" dirty="0" err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살래</a:t>
            </a:r>
            <a:r>
              <a:rPr lang="en-US" altLang="ko-KR" sz="32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”</a:t>
            </a:r>
            <a:endParaRPr lang="ko-KR" altLang="en-US" sz="3200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636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E78BE-AD82-9F20-9D2C-FFA18A82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54BB3-950E-CB50-3BDE-0A44F28609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30310E-8D9B-7E45-FED0-C5C4FC2D6E1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B6AA88A-99AB-07C3-D7AF-F6BCAF44652A}"/>
              </a:ext>
            </a:extLst>
          </p:cNvPr>
          <p:cNvSpPr txBox="1">
            <a:spLocks/>
          </p:cNvSpPr>
          <p:nvPr/>
        </p:nvSpPr>
        <p:spPr>
          <a:xfrm>
            <a:off x="712177" y="1376362"/>
            <a:ext cx="10784497" cy="479549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455F9E"/>
                </a:solidFill>
              </a:rPr>
              <a:t>개인 간 부동산 거래를 원활하게 하기 위한 환경 제공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E1A336-917A-2C94-E5D1-77C0B27294C6}"/>
              </a:ext>
            </a:extLst>
          </p:cNvPr>
          <p:cNvGrpSpPr/>
          <p:nvPr/>
        </p:nvGrpSpPr>
        <p:grpSpPr>
          <a:xfrm>
            <a:off x="1667867" y="4161202"/>
            <a:ext cx="2643187" cy="1613035"/>
            <a:chOff x="1667867" y="4161202"/>
            <a:chExt cx="2643187" cy="1613035"/>
          </a:xfrm>
        </p:grpSpPr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EAD8B317-48DE-5454-CF49-0CC004429E7E}"/>
                </a:ext>
              </a:extLst>
            </p:cNvPr>
            <p:cNvSpPr txBox="1"/>
            <p:nvPr/>
          </p:nvSpPr>
          <p:spPr>
            <a:xfrm>
              <a:off x="1863016" y="4868205"/>
              <a:ext cx="2252889" cy="9060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1600" b="0" i="0" u="none" strike="noStrike" dirty="0">
                  <a:solidFill>
                    <a:srgbClr val="000000"/>
                  </a:solidFill>
                  <a:latin typeface="+mn-ea"/>
                </a:rPr>
                <a:t>개인 간 부동산 거래가</a:t>
              </a:r>
              <a:endParaRPr lang="en-US" altLang="ko-KR" sz="1600" b="0" i="0" u="none" strike="noStrike" dirty="0">
                <a:solidFill>
                  <a:srgbClr val="000000"/>
                </a:solidFill>
                <a:latin typeface="+mn-ea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ko-KR" altLang="en-US" sz="1600" dirty="0">
                  <a:solidFill>
                    <a:srgbClr val="000000"/>
                  </a:solidFill>
                  <a:latin typeface="+mn-ea"/>
                </a:rPr>
                <a:t>원활할 수 있도록</a:t>
              </a:r>
              <a:endParaRPr lang="en-US" altLang="ko-KR" sz="1600" dirty="0">
                <a:solidFill>
                  <a:srgbClr val="000000"/>
                </a:solidFill>
                <a:latin typeface="+mn-ea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ko-KR" altLang="en-US" sz="1600" b="0" i="0" u="none" strike="noStrike" dirty="0">
                  <a:solidFill>
                    <a:srgbClr val="000000"/>
                  </a:solidFill>
                  <a:latin typeface="+mn-ea"/>
                </a:rPr>
                <a:t>플랫폼 환경을 제공</a:t>
              </a:r>
              <a:endParaRPr lang="en-US" sz="1600" b="0" i="0" u="none" strike="noStrike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5C699E8-FF71-49A8-306D-758CC6B4AE80}"/>
                </a:ext>
              </a:extLst>
            </p:cNvPr>
            <p:cNvGrpSpPr/>
            <p:nvPr/>
          </p:nvGrpSpPr>
          <p:grpSpPr>
            <a:xfrm>
              <a:off x="1667867" y="4161202"/>
              <a:ext cx="2643187" cy="462939"/>
              <a:chOff x="-780170" y="3357422"/>
              <a:chExt cx="2643187" cy="46293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AA260BF-1EFD-3897-F775-A503EB129260}"/>
                  </a:ext>
                </a:extLst>
              </p:cNvPr>
              <p:cNvSpPr/>
              <p:nvPr/>
            </p:nvSpPr>
            <p:spPr>
              <a:xfrm>
                <a:off x="-780170" y="3365862"/>
                <a:ext cx="2643187" cy="454499"/>
              </a:xfrm>
              <a:prstGeom prst="rect">
                <a:avLst/>
              </a:prstGeom>
              <a:solidFill>
                <a:srgbClr val="2C356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0F7374-B603-8224-D9E4-8F89153D0DB6}"/>
                  </a:ext>
                </a:extLst>
              </p:cNvPr>
              <p:cNvSpPr txBox="1"/>
              <p:nvPr/>
            </p:nvSpPr>
            <p:spPr>
              <a:xfrm>
                <a:off x="-780170" y="3357422"/>
                <a:ext cx="26431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플랫폼 환경 제공</a:t>
                </a: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ED05DE-015F-237F-1844-7808EC409219}"/>
              </a:ext>
            </a:extLst>
          </p:cNvPr>
          <p:cNvGrpSpPr/>
          <p:nvPr/>
        </p:nvGrpSpPr>
        <p:grpSpPr>
          <a:xfrm>
            <a:off x="4930500" y="4160848"/>
            <a:ext cx="2643187" cy="1613389"/>
            <a:chOff x="4862081" y="4160848"/>
            <a:chExt cx="2643187" cy="161338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E1B7F3-DDB8-7C5E-31B2-2F653627E396}"/>
                </a:ext>
              </a:extLst>
            </p:cNvPr>
            <p:cNvSpPr txBox="1"/>
            <p:nvPr/>
          </p:nvSpPr>
          <p:spPr>
            <a:xfrm>
              <a:off x="5326212" y="4193045"/>
              <a:ext cx="1714925" cy="3067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b="0" i="0" u="none" strike="noStrike" dirty="0">
                  <a:solidFill>
                    <a:schemeClr val="bg1">
                      <a:lumMod val="9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중개 역할</a:t>
              </a:r>
              <a:endParaRPr lang="en-US" b="0" i="0" u="none" strike="noStrike" dirty="0">
                <a:solidFill>
                  <a:schemeClr val="bg1">
                    <a:lumMod val="9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7" name="TextBox 21">
              <a:extLst>
                <a:ext uri="{FF2B5EF4-FFF2-40B4-BE49-F238E27FC236}">
                  <a16:creationId xmlns:a16="http://schemas.microsoft.com/office/drawing/2014/main" id="{F495F700-184C-8818-F91D-1C765E3438B4}"/>
                </a:ext>
              </a:extLst>
            </p:cNvPr>
            <p:cNvSpPr txBox="1"/>
            <p:nvPr/>
          </p:nvSpPr>
          <p:spPr>
            <a:xfrm>
              <a:off x="4980470" y="4868206"/>
              <a:ext cx="2406408" cy="90603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1600" b="0" i="0" u="none" strike="noStrike" dirty="0">
                  <a:solidFill>
                    <a:srgbClr val="000000"/>
                  </a:solidFill>
                  <a:latin typeface="+mn-ea"/>
                </a:rPr>
                <a:t>기술로 중개사 역할을 대신하여 매물 및 판매자에 대한 신뢰도와 안정성 확보</a:t>
              </a:r>
              <a:endParaRPr lang="en-US" sz="1600" b="0" i="0" u="none" strike="noStrike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EF81FE0-41C6-A29B-4016-F65E12C4E376}"/>
                </a:ext>
              </a:extLst>
            </p:cNvPr>
            <p:cNvGrpSpPr/>
            <p:nvPr/>
          </p:nvGrpSpPr>
          <p:grpSpPr>
            <a:xfrm>
              <a:off x="4862081" y="4160848"/>
              <a:ext cx="2643187" cy="462939"/>
              <a:chOff x="-780170" y="3357422"/>
              <a:chExt cx="2643187" cy="46293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F229A3-3B8A-6783-36E1-9C474DB90CEB}"/>
                  </a:ext>
                </a:extLst>
              </p:cNvPr>
              <p:cNvSpPr/>
              <p:nvPr/>
            </p:nvSpPr>
            <p:spPr>
              <a:xfrm>
                <a:off x="-780170" y="3365862"/>
                <a:ext cx="2643187" cy="454499"/>
              </a:xfrm>
              <a:prstGeom prst="rect">
                <a:avLst/>
              </a:prstGeom>
              <a:solidFill>
                <a:srgbClr val="2C356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D44EB3-ECDA-3644-D449-319984767444}"/>
                  </a:ext>
                </a:extLst>
              </p:cNvPr>
              <p:cNvSpPr txBox="1"/>
              <p:nvPr/>
            </p:nvSpPr>
            <p:spPr>
              <a:xfrm>
                <a:off x="-780170" y="3357422"/>
                <a:ext cx="26431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중개역할</a:t>
                </a: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8A5B57-90AE-43F3-E770-5893E2443F1B}"/>
              </a:ext>
            </a:extLst>
          </p:cNvPr>
          <p:cNvGrpSpPr/>
          <p:nvPr/>
        </p:nvGrpSpPr>
        <p:grpSpPr>
          <a:xfrm>
            <a:off x="8193133" y="4160848"/>
            <a:ext cx="2643187" cy="1613388"/>
            <a:chOff x="8193133" y="4160848"/>
            <a:chExt cx="2643187" cy="1613388"/>
          </a:xfrm>
        </p:grpSpPr>
        <p:sp>
          <p:nvSpPr>
            <p:cNvPr id="33" name="TextBox 21">
              <a:extLst>
                <a:ext uri="{FF2B5EF4-FFF2-40B4-BE49-F238E27FC236}">
                  <a16:creationId xmlns:a16="http://schemas.microsoft.com/office/drawing/2014/main" id="{B6868132-EFF5-CA30-7DAD-03C28CE14598}"/>
                </a:ext>
              </a:extLst>
            </p:cNvPr>
            <p:cNvSpPr txBox="1"/>
            <p:nvPr/>
          </p:nvSpPr>
          <p:spPr>
            <a:xfrm>
              <a:off x="8453833" y="4868205"/>
              <a:ext cx="2121786" cy="90603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1600" b="0" i="0" u="none" strike="noStrike" dirty="0">
                  <a:solidFill>
                    <a:srgbClr val="000000"/>
                  </a:solidFill>
                  <a:latin typeface="+mn-ea"/>
                </a:rPr>
                <a:t>정부 지원 대출이 가능한 매물들을 더 쉽고 빠르게 찾을 수 있도록 기능 제공</a:t>
              </a:r>
              <a:endParaRPr lang="en-US" sz="1600" b="0" i="0" u="none" strike="noStrike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CEDDFB-A0D8-8EE2-364E-D2A833F9CCDC}"/>
                </a:ext>
              </a:extLst>
            </p:cNvPr>
            <p:cNvSpPr txBox="1"/>
            <p:nvPr/>
          </p:nvSpPr>
          <p:spPr>
            <a:xfrm>
              <a:off x="8271799" y="4193044"/>
              <a:ext cx="1714925" cy="3067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b="0" i="0" u="none" strike="noStrike" dirty="0">
                  <a:solidFill>
                    <a:srgbClr val="FFFFFF"/>
                  </a:solidFill>
                  <a:latin typeface="+mn-ea"/>
                </a:rPr>
                <a:t>편의기능 추가</a:t>
              </a:r>
              <a:endParaRPr lang="en-US" b="0" i="0" u="none" strike="noStrike" dirty="0">
                <a:solidFill>
                  <a:srgbClr val="FFFFFF"/>
                </a:solidFill>
                <a:latin typeface="+mn-ea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55348F3-9176-2C1F-5940-89FC039A446B}"/>
                </a:ext>
              </a:extLst>
            </p:cNvPr>
            <p:cNvGrpSpPr/>
            <p:nvPr/>
          </p:nvGrpSpPr>
          <p:grpSpPr>
            <a:xfrm>
              <a:off x="8193133" y="4160848"/>
              <a:ext cx="2643187" cy="462939"/>
              <a:chOff x="-780170" y="3357422"/>
              <a:chExt cx="2643187" cy="46293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60AAF8C-0FCC-2305-A88F-68A8B9CEE6F7}"/>
                  </a:ext>
                </a:extLst>
              </p:cNvPr>
              <p:cNvSpPr/>
              <p:nvPr/>
            </p:nvSpPr>
            <p:spPr>
              <a:xfrm>
                <a:off x="-780170" y="3365862"/>
                <a:ext cx="2643187" cy="454499"/>
              </a:xfrm>
              <a:prstGeom prst="rect">
                <a:avLst/>
              </a:prstGeom>
              <a:solidFill>
                <a:srgbClr val="2C356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5C7712-68AB-6A0F-F452-AFA0023B6FCB}"/>
                  </a:ext>
                </a:extLst>
              </p:cNvPr>
              <p:cNvSpPr txBox="1"/>
              <p:nvPr/>
            </p:nvSpPr>
            <p:spPr>
              <a:xfrm>
                <a:off x="-780170" y="3357422"/>
                <a:ext cx="26431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편의기능 추가</a:t>
                </a:r>
              </a:p>
            </p:txBody>
          </p:sp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4A4A8EFA-E2F1-C833-7185-B71C2BFE512B}"/>
              </a:ext>
            </a:extLst>
          </p:cNvPr>
          <p:cNvSpPr/>
          <p:nvPr/>
        </p:nvSpPr>
        <p:spPr>
          <a:xfrm>
            <a:off x="2253931" y="2450586"/>
            <a:ext cx="1471058" cy="1471058"/>
          </a:xfrm>
          <a:prstGeom prst="ellipse">
            <a:avLst/>
          </a:prstGeom>
          <a:noFill/>
          <a:ln w="28575">
            <a:solidFill>
              <a:srgbClr val="2C3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782A8C0-2EC6-63D1-6637-9BCBAA07C081}"/>
              </a:ext>
            </a:extLst>
          </p:cNvPr>
          <p:cNvSpPr/>
          <p:nvPr/>
        </p:nvSpPr>
        <p:spPr>
          <a:xfrm>
            <a:off x="5516564" y="2450586"/>
            <a:ext cx="1471058" cy="1471058"/>
          </a:xfrm>
          <a:prstGeom prst="ellipse">
            <a:avLst/>
          </a:prstGeom>
          <a:noFill/>
          <a:ln w="28575">
            <a:solidFill>
              <a:srgbClr val="2C3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1B15F16-C92F-9632-C534-4FF883827F18}"/>
              </a:ext>
            </a:extLst>
          </p:cNvPr>
          <p:cNvSpPr/>
          <p:nvPr/>
        </p:nvSpPr>
        <p:spPr>
          <a:xfrm>
            <a:off x="8779197" y="2453812"/>
            <a:ext cx="1471058" cy="1471058"/>
          </a:xfrm>
          <a:prstGeom prst="ellipse">
            <a:avLst/>
          </a:prstGeom>
          <a:noFill/>
          <a:ln w="28575">
            <a:solidFill>
              <a:srgbClr val="2C35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98157F-9C3C-E034-082E-EAF6987A76F6}"/>
              </a:ext>
            </a:extLst>
          </p:cNvPr>
          <p:cNvSpPr txBox="1"/>
          <p:nvPr/>
        </p:nvSpPr>
        <p:spPr>
          <a:xfrm>
            <a:off x="2698045" y="2749180"/>
            <a:ext cx="50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2C356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</a:t>
            </a:r>
            <a:endParaRPr lang="ko-KR" altLang="en-US" sz="4800" dirty="0">
              <a:solidFill>
                <a:srgbClr val="2C356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3F0B4D-A91C-AEF2-0825-290ADFD8C64A}"/>
              </a:ext>
            </a:extLst>
          </p:cNvPr>
          <p:cNvSpPr txBox="1"/>
          <p:nvPr/>
        </p:nvSpPr>
        <p:spPr>
          <a:xfrm>
            <a:off x="5959993" y="2749180"/>
            <a:ext cx="50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2C356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</a:t>
            </a:r>
            <a:endParaRPr lang="ko-KR" altLang="en-US" sz="4800" dirty="0">
              <a:solidFill>
                <a:srgbClr val="2C356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83524E-12A6-DD93-6DCA-67F0F2C03ED9}"/>
              </a:ext>
            </a:extLst>
          </p:cNvPr>
          <p:cNvSpPr txBox="1"/>
          <p:nvPr/>
        </p:nvSpPr>
        <p:spPr>
          <a:xfrm>
            <a:off x="9260726" y="2749180"/>
            <a:ext cx="50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2C356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endParaRPr lang="ko-KR" altLang="en-US" sz="4800" dirty="0">
              <a:solidFill>
                <a:srgbClr val="2C356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94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3BA65-11A1-A370-F5BF-541AE566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및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CB8FC-203F-3646-EDBB-A2509545D8A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78" name="내용 개체 틀 77">
            <a:extLst>
              <a:ext uri="{FF2B5EF4-FFF2-40B4-BE49-F238E27FC236}">
                <a16:creationId xmlns:a16="http://schemas.microsoft.com/office/drawing/2014/main" id="{1D6C9095-A1D0-CF38-939F-6B12D582F81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DE44A19E-8AEC-ABBE-233C-AA1097C09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038095"/>
              </p:ext>
            </p:extLst>
          </p:nvPr>
        </p:nvGraphicFramePr>
        <p:xfrm>
          <a:off x="658813" y="1257300"/>
          <a:ext cx="10870832" cy="5074885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7371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13581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720079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46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훈련생</a:t>
                      </a:r>
                    </a:p>
                  </a:txBody>
                  <a:tcPr marL="63458" marR="63458" marT="31744" marB="3174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역할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담당 업무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5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54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이태한</a:t>
                      </a:r>
                      <a:endParaRPr lang="ko-KR" altLang="en-US" sz="15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marL="63458" marR="63458" marT="31744" marB="3174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5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팀장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5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거래 계약 시스템 구현</a:t>
                      </a:r>
                      <a:r>
                        <a:rPr kumimoji="0" lang="en-US" altLang="ko-KR" sz="15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/ DB</a:t>
                      </a:r>
                      <a:r>
                        <a:rPr kumimoji="0" lang="ko-KR" altLang="en-US" sz="15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설계</a:t>
                      </a:r>
                      <a:r>
                        <a:rPr kumimoji="0" lang="en-US" altLang="ko-KR" sz="15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/ </a:t>
                      </a:r>
                      <a:r>
                        <a:rPr kumimoji="0" lang="ko-KR" altLang="en-US" sz="15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개발환경 구성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547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박설</a:t>
                      </a:r>
                      <a:endParaRPr lang="ko-KR" altLang="en-US" sz="15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marL="63458" marR="63458" marT="31744" marB="3174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팀원</a:t>
                      </a:r>
                      <a:endParaRPr lang="en-US" altLang="ko-KR" sz="15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Pretendard Light" panose="020B0600000101010101" charset="-127"/>
                        <a:ea typeface="Pretendard Light" panose="020B0600000101010101" charset="-127"/>
                        <a:cs typeface="+mn-cs"/>
                      </a:endParaRP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5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매물 관리 서비스 구현</a:t>
                      </a:r>
                      <a:r>
                        <a:rPr kumimoji="0" lang="en-US" altLang="ko-KR" sz="15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/ </a:t>
                      </a:r>
                      <a:r>
                        <a:rPr kumimoji="0" lang="ko-KR" altLang="en-US" sz="15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검색 서비스 구현</a:t>
                      </a:r>
                      <a:r>
                        <a:rPr kumimoji="0" lang="en-US" altLang="ko-KR" sz="15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/ </a:t>
                      </a:r>
                      <a:r>
                        <a:rPr kumimoji="0" lang="ko-KR" altLang="en-US" sz="15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</a:rPr>
                        <a:t>초기화면 구성</a:t>
                      </a:r>
                      <a:endParaRPr kumimoji="0" lang="en-US" altLang="ko-KR" sz="15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 Light" panose="020B0600000101010101" charset="-127"/>
                        <a:ea typeface="Pretendard Light" panose="020B0600000101010101" charset="-127"/>
                      </a:endParaRP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547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김광진</a:t>
                      </a:r>
                    </a:p>
                  </a:txBody>
                  <a:tcPr marL="63458" marR="63458" marT="31744" marB="3174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팀원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게시판 기능 구현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/ </a:t>
                      </a:r>
                      <a:r>
                        <a:rPr kumimoji="0" lang="ko-KR" altLang="en-US" sz="15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웹소켓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 채팅 시스템 구현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/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개발환경 구성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547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전운종</a:t>
                      </a:r>
                      <a:endParaRPr lang="ko-KR" altLang="en-US" sz="15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marL="63458" marR="63458" marT="31744" marB="3174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팀원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대출 추천 기능 구현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/ SSE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통신 기반 알림 구현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/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프론트 환경 통합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7547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김은정</a:t>
                      </a:r>
                    </a:p>
                  </a:txBody>
                  <a:tcPr marL="63458" marR="63458" marT="31744" marB="3174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팀원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로그인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&amp;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회원가입 구현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/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마이페이지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&amp;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관리자페이지 구현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/ DB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설계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580215"/>
                  </a:ext>
                </a:extLst>
              </a:tr>
              <a:tr h="7547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정 진</a:t>
                      </a:r>
                    </a:p>
                  </a:txBody>
                  <a:tcPr marL="63458" marR="63458" marT="31744" marB="3174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5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5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강사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주제 선정 피드백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/ 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B0600000101010101" charset="-127"/>
                          <a:ea typeface="Pretendard Light" panose="020B0600000101010101" charset="-127"/>
                          <a:cs typeface="+mn-cs"/>
                        </a:rPr>
                        <a:t>프로젝트 질의응답</a:t>
                      </a:r>
                    </a:p>
                  </a:txBody>
                  <a:tcPr marL="63458" marR="63458" marT="31744" marB="31744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457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530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F82D0-5244-77CC-B4C2-8C930CDC0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56868-5231-6CBC-DDB5-4A90B71A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688" y="2735658"/>
            <a:ext cx="7402512" cy="1386681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주요 기능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AE0747-DCDA-4D67-2C37-295B1F1D76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7B5D453-E001-491E-96F6-60ADB6CD2DB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0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7DFEA-09AD-87DF-9D6C-8DAAC103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회원관리</a:t>
            </a:r>
            <a:r>
              <a:rPr lang="en-US" altLang="ko-KR" dirty="0"/>
              <a:t>_</a:t>
            </a:r>
            <a:r>
              <a:rPr lang="ko-KR" altLang="en-US" dirty="0"/>
              <a:t>회원가입</a:t>
            </a:r>
            <a:r>
              <a:rPr lang="en-US" altLang="ko-KR" dirty="0"/>
              <a:t>/</a:t>
            </a:r>
            <a:r>
              <a:rPr lang="ko-KR" altLang="en-US" dirty="0"/>
              <a:t>로그인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44752-E54C-11F2-DE95-155BD2D8A9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B1A25C-0E3B-53D6-C562-E6B038AF1D2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0270" y="915222"/>
            <a:ext cx="452680" cy="222193"/>
          </a:xfrm>
        </p:spPr>
        <p:txBody>
          <a:bodyPr/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26A717-1BF0-3523-846B-93A36E6F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4D4103-D0A8-DB9F-1922-C12D730C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7" y="1597147"/>
            <a:ext cx="5119688" cy="3170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60D162-383D-EA66-370A-3B9C78BE9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13" y="4509011"/>
            <a:ext cx="2743200" cy="1799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FD25610A-9146-85F1-7AEF-CFB037D9A165}"/>
              </a:ext>
            </a:extLst>
          </p:cNvPr>
          <p:cNvSpPr txBox="1"/>
          <p:nvPr/>
        </p:nvSpPr>
        <p:spPr>
          <a:xfrm>
            <a:off x="6310922" y="1911594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 시 통합인증을 통한 본인확인</a:t>
            </a:r>
            <a:r>
              <a:rPr lang="ko-KR" altLang="en-US" sz="20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</a:t>
            </a:r>
            <a:r>
              <a:rPr lang="ko-KR" altLang="en-US" sz="20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통해 신뢰도 향상 </a:t>
            </a:r>
            <a:endParaRPr lang="en-US" sz="2000" b="0" i="0" u="none" strike="noStrike" dirty="0">
              <a:solidFill>
                <a:srgbClr val="455F9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FBA3BED3-F865-FEDD-7917-5344089D642B}"/>
              </a:ext>
            </a:extLst>
          </p:cNvPr>
          <p:cNvSpPr txBox="1"/>
          <p:nvPr/>
        </p:nvSpPr>
        <p:spPr>
          <a:xfrm>
            <a:off x="6299200" y="3527061"/>
            <a:ext cx="51196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</a:t>
            </a:r>
            <a:r>
              <a:rPr lang="ko-KR" altLang="en-US" sz="20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비밀번호 찾기 시 이메일 인증</a:t>
            </a:r>
            <a:r>
              <a:rPr lang="ko-KR" altLang="en-US" sz="20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기능 구현</a:t>
            </a:r>
            <a:endParaRPr lang="en-US" sz="2000" b="0" i="0" u="none" strike="noStrike" dirty="0">
              <a:solidFill>
                <a:srgbClr val="455F9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16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00078-F651-8A91-140B-320EA730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68AC9-F375-6196-D2C5-F84C00ED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회원관리</a:t>
            </a:r>
            <a:r>
              <a:rPr lang="en-US" altLang="ko-KR" dirty="0"/>
              <a:t>_</a:t>
            </a:r>
            <a:r>
              <a:rPr lang="ko-KR" altLang="en-US" dirty="0"/>
              <a:t>마이페이지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BD36DC-9FE4-78C0-DE85-1CFB7BBB2F6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주요기능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48713D-087D-FB15-F98F-12FF80A7BC6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90270" y="915222"/>
            <a:ext cx="452680" cy="222193"/>
          </a:xfrm>
        </p:spPr>
        <p:txBody>
          <a:bodyPr/>
          <a:lstStyle/>
          <a:p>
            <a:r>
              <a:rPr lang="en-US" altLang="ko-KR" dirty="0"/>
              <a:t>02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20A8A6-2178-3CDD-A3E6-9F109AF9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D453-E001-491E-96F6-60ADB6CD2DBC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53A76973-255A-15AF-2BC6-B094C77B16DC}"/>
              </a:ext>
            </a:extLst>
          </p:cNvPr>
          <p:cNvSpPr txBox="1"/>
          <p:nvPr/>
        </p:nvSpPr>
        <p:spPr>
          <a:xfrm>
            <a:off x="6310922" y="1911594"/>
            <a:ext cx="4943843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01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임차인이면서 임대인</a:t>
            </a:r>
            <a:r>
              <a:rPr lang="ko-KR" altLang="en-US" sz="20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 유저의 거래현황 확인기능 구현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altLang="ko-KR" sz="2000" b="0" i="0" u="none" strike="noStrike" dirty="0">
              <a:solidFill>
                <a:srgbClr val="455F9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91A27A95-F001-7E07-A110-42E9EB884456}"/>
              </a:ext>
            </a:extLst>
          </p:cNvPr>
          <p:cNvSpPr txBox="1"/>
          <p:nvPr/>
        </p:nvSpPr>
        <p:spPr>
          <a:xfrm>
            <a:off x="6299200" y="3527061"/>
            <a:ext cx="5119688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dirty="0">
                <a:solidFill>
                  <a:srgbClr val="11359A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POINT 02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좋아요</a:t>
            </a:r>
            <a:r>
              <a:rPr lang="en-US" altLang="ko-KR" sz="20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관심매물 관리</a:t>
            </a:r>
            <a:r>
              <a:rPr lang="en-US" altLang="ko-KR" sz="20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sz="2000" dirty="0">
                <a:solidFill>
                  <a:srgbClr val="455F9E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구현</a:t>
            </a:r>
            <a:endParaRPr lang="en-US" altLang="ko-KR" sz="2000" b="0" i="0" u="none" strike="noStrike" dirty="0">
              <a:solidFill>
                <a:srgbClr val="455F9E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B6A5B5-7E56-6326-5F20-96CD178E4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3" y="1578181"/>
            <a:ext cx="5118619" cy="30791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6FD2BF-CAA1-7874-E938-CDB938F72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028" y="3899972"/>
            <a:ext cx="2456773" cy="2396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4469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2">
      <a:majorFont>
        <a:latin typeface="맑은 고딕"/>
        <a:ea typeface="나눔스퀘어 네오 OTF Heavy"/>
        <a:cs typeface=""/>
      </a:majorFont>
      <a:minorFont>
        <a:latin typeface="맑은 고딕"/>
        <a:ea typeface="나눔스퀘어 네오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</TotalTime>
  <Words>2479</Words>
  <Application>Microsoft Office PowerPoint</Application>
  <PresentationFormat>와이드스크린</PresentationFormat>
  <Paragraphs>646</Paragraphs>
  <Slides>43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나눔스퀘어 네오 Heavy</vt:lpstr>
      <vt:lpstr>Arial</vt:lpstr>
      <vt:lpstr>맑은 고딕</vt:lpstr>
      <vt:lpstr>나눔스퀘어 네오 Bold</vt:lpstr>
      <vt:lpstr>Pretendard SemiBold</vt:lpstr>
      <vt:lpstr>Pretendard Light</vt:lpstr>
      <vt:lpstr>나눔스퀘어 네오 ExtraBold</vt:lpstr>
      <vt:lpstr>Wingdings</vt:lpstr>
      <vt:lpstr>나눔스퀘어 네오 Light</vt:lpstr>
      <vt:lpstr>Office 테마</vt:lpstr>
      <vt:lpstr>PowerPoint 프레젠테이션</vt:lpstr>
      <vt:lpstr>PowerPoint 프레젠테이션</vt:lpstr>
      <vt:lpstr>01 개요</vt:lpstr>
      <vt:lpstr>배경</vt:lpstr>
      <vt:lpstr>목적</vt:lpstr>
      <vt:lpstr>구성 및 역할</vt:lpstr>
      <vt:lpstr>02 주요 기능</vt:lpstr>
      <vt:lpstr>회원관리_회원가입/로그인</vt:lpstr>
      <vt:lpstr>회원관리_마이페이지</vt:lpstr>
      <vt:lpstr>상품관리</vt:lpstr>
      <vt:lpstr>상품관리</vt:lpstr>
      <vt:lpstr>커뮤니티_게시판</vt:lpstr>
      <vt:lpstr>커뮤니티_채팅</vt:lpstr>
      <vt:lpstr>계약</vt:lpstr>
      <vt:lpstr>대출상품</vt:lpstr>
      <vt:lpstr>알림</vt:lpstr>
      <vt:lpstr>03 시스템 구조</vt:lpstr>
      <vt:lpstr>기술스택</vt:lpstr>
      <vt:lpstr>서비스 구성도</vt:lpstr>
      <vt:lpstr>DB설계</vt:lpstr>
      <vt:lpstr>DB설계</vt:lpstr>
      <vt:lpstr>정보구조도</vt:lpstr>
      <vt:lpstr>서비스 흐름도</vt:lpstr>
      <vt:lpstr>서비스 흐름도</vt:lpstr>
      <vt:lpstr>코드 구조</vt:lpstr>
      <vt:lpstr>코드 구조</vt:lpstr>
      <vt:lpstr>04 개발 과정</vt:lpstr>
      <vt:lpstr>개발일정</vt:lpstr>
      <vt:lpstr>문제 및 해결방안(1)</vt:lpstr>
      <vt:lpstr>문제 및 해결방안(2)</vt:lpstr>
      <vt:lpstr>문제 및 해결방안(3)</vt:lpstr>
      <vt:lpstr>05 시연</vt:lpstr>
      <vt:lpstr>06 결론</vt:lpstr>
      <vt:lpstr>성과</vt:lpstr>
      <vt:lpstr>배운점_기술적</vt:lpstr>
      <vt:lpstr>배운점_협업</vt:lpstr>
      <vt:lpstr>한계</vt:lpstr>
      <vt:lpstr>한계</vt:lpstr>
      <vt:lpstr>보완사항</vt:lpstr>
      <vt:lpstr>향후계획</vt:lpstr>
      <vt:lpstr>느낀점</vt:lpstr>
      <vt:lpstr> Q&amp;A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정훈석</dc:creator>
  <cp:lastModifiedBy>아카데미02 퍼스트존</cp:lastModifiedBy>
  <cp:revision>49</cp:revision>
  <dcterms:created xsi:type="dcterms:W3CDTF">2025-01-14T13:20:37Z</dcterms:created>
  <dcterms:modified xsi:type="dcterms:W3CDTF">2025-01-22T01:08:21Z</dcterms:modified>
</cp:coreProperties>
</file>